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257" r:id="rId3"/>
    <p:sldId id="258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6" r:id="rId15"/>
    <p:sldId id="317" r:id="rId16"/>
    <p:sldId id="318" r:id="rId17"/>
    <p:sldId id="313" r:id="rId18"/>
    <p:sldId id="314" r:id="rId19"/>
    <p:sldId id="315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9" r:id="rId40"/>
    <p:sldId id="338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3" r:id="rId95"/>
    <p:sldId id="394" r:id="rId96"/>
    <p:sldId id="395" r:id="rId97"/>
    <p:sldId id="396" r:id="rId98"/>
    <p:sldId id="397" r:id="rId99"/>
    <p:sldId id="398" r:id="rId100"/>
    <p:sldId id="399" r:id="rId101"/>
    <p:sldId id="400" r:id="rId102"/>
    <p:sldId id="401" r:id="rId103"/>
    <p:sldId id="300" r:id="rId104"/>
  </p:sldIdLst>
  <p:sldSz cx="9144000" cy="6858000" type="screen4x3"/>
  <p:notesSz cx="6858000" cy="9144000"/>
  <p:custDataLst>
    <p:tags r:id="rId10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369A"/>
    <a:srgbClr val="FFFFFF"/>
    <a:srgbClr val="200049"/>
    <a:srgbClr val="2317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56" autoAdjust="0"/>
    <p:restoredTop sz="96203" autoAdjust="0"/>
  </p:normalViewPr>
  <p:slideViewPr>
    <p:cSldViewPr>
      <p:cViewPr>
        <p:scale>
          <a:sx n="90" d="100"/>
          <a:sy n="90" d="100"/>
        </p:scale>
        <p:origin x="450" y="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66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gs" Target="tags/tag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5E88F8A-6A11-4BFA-B6ED-9351C60D8BC8}" type="slidenum">
              <a:rPr lang="en-US">
                <a:latin typeface="Arial"/>
                <a:cs typeface="Arial"/>
              </a:rPr>
              <a:pPr>
                <a:defRPr/>
              </a:p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7428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/>
                <a:cs typeface="Arial"/>
              </a:defRPr>
            </a:lvl1pPr>
          </a:lstStyle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121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96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8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16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64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24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64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05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60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74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07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32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2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1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5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9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45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1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5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7942F5-15E4-4DE5-9872-26B21059CE2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CoverSlide-gradient2.jpg                                       0005DC1AMacintosh HD                   BE74CF2D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6E0C85-FE90-4130-AC26-67928C8048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62000" y="1981200"/>
            <a:ext cx="7543800" cy="838200"/>
          </a:xfrm>
          <a:prstGeom prst="rect">
            <a:avLst/>
          </a:prstGeom>
        </p:spPr>
        <p:txBody>
          <a:bodyPr vert="horz"/>
          <a:lstStyle>
            <a:lvl1pPr algn="ctr">
              <a:defRPr sz="3800" b="1" i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61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4A0E05-B275-42ED-9039-F603CFE470A3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74B77E-054B-426C-BE1C-7A96601B3AB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74EA64-4383-4D90-BA8D-FD79E99E719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8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76400"/>
            <a:ext cx="5111750" cy="4221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008313" cy="3001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07350C-8CF6-45CD-BFCE-10F26AAC3B31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/>
          </p:nvPr>
        </p:nvSpPr>
        <p:spPr>
          <a:xfrm>
            <a:off x="457200" y="1676401"/>
            <a:ext cx="3008313" cy="1143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03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14800" y="1752600"/>
            <a:ext cx="4368800" cy="3276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752600"/>
            <a:ext cx="3276600" cy="1143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E405B0-B6C4-41A6-AFBE-3AAA60F85AD7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1"/>
          </p:nvPr>
        </p:nvSpPr>
        <p:spPr>
          <a:xfrm>
            <a:off x="685800" y="3048000"/>
            <a:ext cx="3276600" cy="2438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28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76400"/>
            <a:ext cx="8763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" y="641391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D6E0C85-FE90-4130-AC26-67928C8048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685800" y="381000"/>
            <a:ext cx="7772400" cy="1143000"/>
          </a:xfrm>
          <a:prstGeom prst="rect">
            <a:avLst/>
          </a:prstGeom>
          <a:solidFill>
            <a:srgbClr val="613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7" charset="0"/>
            </a:endParaRP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762000" y="3048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6" r:id="rId3"/>
    <p:sldLayoutId id="2147483698" r:id="rId4"/>
    <p:sldLayoutId id="2147483700" r:id="rId5"/>
    <p:sldLayoutId id="2147483701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b="1" i="0">
          <a:solidFill>
            <a:schemeClr val="bg2"/>
          </a:solidFill>
          <a:latin typeface="Arial"/>
          <a:ea typeface="ＭＳ Ｐゴシック" pitchFamily="-107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Times" pitchFamily="-107" charset="0"/>
          <a:ea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Times" pitchFamily="-107" charset="0"/>
          <a:ea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Times" pitchFamily="-107" charset="0"/>
          <a:ea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Times" pitchFamily="-107" charset="0"/>
          <a:ea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Times" pitchFamily="-107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Times" pitchFamily="-107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Times" pitchFamily="-107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Times" pitchFamily="-10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-107" charset="2"/>
        <a:buChar char="§"/>
        <a:defRPr sz="3200">
          <a:solidFill>
            <a:schemeClr val="tx2"/>
          </a:solidFill>
          <a:latin typeface="+mn-lt"/>
          <a:ea typeface="ＭＳ Ｐゴシック" pitchFamily="-107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  <a:ea typeface="ＭＳ Ｐゴシック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sz="2400">
          <a:solidFill>
            <a:schemeClr val="tx2"/>
          </a:solidFill>
          <a:latin typeface="+mn-lt"/>
          <a:ea typeface="ＭＳ Ｐゴシック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ea typeface="ＭＳ Ｐゴシック" pitchFamily="-107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pitchFamily="-107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7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7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7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PREDICT 422: Practical Machine Learning</a:t>
            </a:r>
            <a:endParaRPr lang="en-US" u="sng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-19493" y="1676400"/>
            <a:ext cx="91440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i="0">
                <a:solidFill>
                  <a:schemeClr val="accent3"/>
                </a:solidFill>
                <a:latin typeface="Arial"/>
                <a:ea typeface="ＭＳ Ｐゴシック" pitchFamily="-107" charset="-128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  <a:ea typeface="ＭＳ Ｐゴシック" pitchFamily="-10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  <a:ea typeface="ＭＳ Ｐゴシック" pitchFamily="-10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  <a:ea typeface="ＭＳ Ｐゴシック" pitchFamily="-10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  <a:ea typeface="ＭＳ Ｐゴシック" pitchFamily="-107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</a:defRPr>
            </a:lvl9pPr>
          </a:lstStyle>
          <a:p>
            <a:r>
              <a:rPr lang="en-US" sz="3200" kern="0" dirty="0" smtClean="0"/>
              <a:t>Module </a:t>
            </a:r>
            <a:r>
              <a:rPr lang="en-US" sz="3200" kern="0" dirty="0" smtClean="0"/>
              <a:t>6:</a:t>
            </a:r>
            <a:endParaRPr lang="en-US" sz="3200" kern="0" dirty="0" smtClean="0"/>
          </a:p>
          <a:p>
            <a:endParaRPr lang="en-US" sz="3200" kern="0" dirty="0" smtClean="0"/>
          </a:p>
          <a:p>
            <a:r>
              <a:rPr lang="en-US" sz="3200" kern="0" dirty="0" smtClean="0"/>
              <a:t>Classification Models</a:t>
            </a:r>
            <a:endParaRPr lang="en-US" sz="3200" kern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172201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00" b="1" i="0">
                <a:solidFill>
                  <a:schemeClr val="accent3"/>
                </a:solidFill>
                <a:latin typeface="Arial"/>
                <a:ea typeface="ＭＳ Ｐゴシック" pitchFamily="-107" charset="-128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  <a:ea typeface="ＭＳ Ｐゴシック" pitchFamily="-10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  <a:ea typeface="ＭＳ Ｐゴシック" pitchFamily="-10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  <a:ea typeface="ＭＳ Ｐゴシック" pitchFamily="-10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  <a:ea typeface="ＭＳ Ｐゴシック" pitchFamily="-107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Times" pitchFamily="-107" charset="0"/>
              </a:defRPr>
            </a:lvl9pPr>
          </a:lstStyle>
          <a:p>
            <a:r>
              <a:rPr lang="en-US" sz="1600" kern="0" dirty="0" smtClean="0"/>
              <a:t>Lecturer: </a:t>
            </a:r>
            <a:r>
              <a:rPr lang="en-US" sz="1600" b="0" kern="0" dirty="0" smtClean="0"/>
              <a:t>Nathan Bastian</a:t>
            </a:r>
            <a:r>
              <a:rPr lang="en-US" sz="1600" kern="0" dirty="0" smtClean="0"/>
              <a:t>, Section: </a:t>
            </a:r>
            <a:r>
              <a:rPr lang="en-US" sz="1600" b="0" kern="0" dirty="0" smtClean="0"/>
              <a:t>XXX</a:t>
            </a:r>
            <a:r>
              <a:rPr lang="en-US" sz="1600" kern="0" dirty="0" smtClean="0"/>
              <a:t> </a:t>
            </a:r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0927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Assume the loss of predicting </a:t>
                </a:r>
                <a:r>
                  <a:rPr lang="en-US" sz="2400" i="1" dirty="0" smtClean="0"/>
                  <a:t>G</a:t>
                </a:r>
                <a:r>
                  <a:rPr lang="en-US" sz="2400" dirty="0" smtClean="0"/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 smtClean="0"/>
                  <a:t>.</a:t>
                </a:r>
              </a:p>
              <a:p>
                <a:endParaRPr lang="en-US" sz="2400" i="1" dirty="0"/>
              </a:p>
              <a:p>
                <a:r>
                  <a:rPr lang="en-US" sz="2400" u="sng" dirty="0" smtClean="0"/>
                  <a:t>Goal of classification</a:t>
                </a:r>
                <a:r>
                  <a:rPr lang="en-US" sz="2400" dirty="0" smtClean="0"/>
                  <a:t>: minimize the expected loss: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To minimize the left-hand side, it suffices to minimize</a:t>
                </a:r>
              </a:p>
              <a:p>
                <a:pPr marL="0" indent="0">
                  <a:buNone/>
                </a:pPr>
                <a:r>
                  <a:rPr lang="en-US" sz="2400" dirty="0"/>
                  <a:t>f</a:t>
                </a:r>
                <a:r>
                  <a:rPr lang="en-US" sz="2400" dirty="0" smtClean="0"/>
                  <a:t>or each </a:t>
                </a:r>
                <a:r>
                  <a:rPr lang="en-US" sz="2400" i="1" dirty="0" smtClean="0"/>
                  <a:t>X. </a:t>
                </a:r>
                <a:r>
                  <a:rPr lang="en-US" sz="2400" dirty="0" smtClean="0"/>
                  <a:t>Thus, the optimal predictor: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r>
                  <a:rPr lang="en-US" sz="2400" dirty="0" smtClean="0"/>
                  <a:t>The above decision rule is called the </a:t>
                </a:r>
                <a:r>
                  <a:rPr lang="en-US" sz="2400" i="1" dirty="0" smtClean="0"/>
                  <a:t>Bayes classification rule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3" t="-889" b="-10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Classification Rule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3048000"/>
            <a:ext cx="493395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8301"/>
          <a:stretch/>
        </p:blipFill>
        <p:spPr>
          <a:xfrm>
            <a:off x="7403805" y="3886200"/>
            <a:ext cx="1600200" cy="422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37" y="4800600"/>
            <a:ext cx="39719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126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600200"/>
            <a:ext cx="4648200" cy="4724400"/>
          </a:xfrm>
        </p:spPr>
        <p:txBody>
          <a:bodyPr/>
          <a:lstStyle/>
          <a:p>
            <a:r>
              <a:rPr lang="en-US" sz="2400" dirty="0"/>
              <a:t>For another simulated data set, there are two classes. The error rates based on the training data, </a:t>
            </a:r>
            <a:r>
              <a:rPr lang="en-US" sz="2400" dirty="0" smtClean="0"/>
              <a:t>test </a:t>
            </a:r>
            <a:r>
              <a:rPr lang="en-US" sz="2400" dirty="0"/>
              <a:t>data, and </a:t>
            </a:r>
            <a:r>
              <a:rPr lang="en-US" sz="2400" i="1" dirty="0" smtClean="0"/>
              <a:t>10</a:t>
            </a:r>
            <a:r>
              <a:rPr lang="en-US" sz="2400" dirty="0" smtClean="0"/>
              <a:t>-fold </a:t>
            </a:r>
            <a:r>
              <a:rPr lang="en-US" sz="2400" dirty="0"/>
              <a:t>cross validation are plotted against </a:t>
            </a:r>
            <a:r>
              <a:rPr lang="en-US" sz="2400" i="1" dirty="0"/>
              <a:t>K</a:t>
            </a:r>
            <a:r>
              <a:rPr lang="en-US" sz="2400" dirty="0"/>
              <a:t>, the number of neighbors.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</a:t>
            </a:r>
            <a:r>
              <a:rPr lang="en-US" sz="2400" dirty="0"/>
              <a:t>can see that the training error rate tends to </a:t>
            </a:r>
            <a:r>
              <a:rPr lang="en-US" sz="2400" dirty="0" smtClean="0"/>
              <a:t>grow when </a:t>
            </a:r>
            <a:r>
              <a:rPr lang="en-US" sz="2400" i="1" dirty="0"/>
              <a:t>k </a:t>
            </a:r>
            <a:r>
              <a:rPr lang="en-US" sz="2400" dirty="0"/>
              <a:t>grows, which is not the case for the error rate based on a separate test data set or cross-validation. 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Review: </a:t>
            </a:r>
            <a:r>
              <a:rPr lang="en-US" i="1" dirty="0" smtClean="0"/>
              <a:t>K</a:t>
            </a:r>
            <a:r>
              <a:rPr lang="en-US" dirty="0" smtClean="0"/>
              <a:t>-Nearest Neighbors (cont.)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05000"/>
            <a:ext cx="4153035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100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KNN is completely </a:t>
            </a:r>
            <a:r>
              <a:rPr lang="en-US" sz="2400" dirty="0" smtClean="0"/>
              <a:t>non-parametric, as there are no assumptions made about </a:t>
            </a:r>
            <a:r>
              <a:rPr lang="en-US" sz="2400" dirty="0"/>
              <a:t>the shape of the decision </a:t>
            </a:r>
            <a:r>
              <a:rPr lang="en-US" sz="2400" dirty="0" smtClean="0"/>
              <a:t>boundary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We </a:t>
            </a:r>
            <a:r>
              <a:rPr lang="en-US" sz="2400" dirty="0"/>
              <a:t>can expect KNN to dominate both LDA and </a:t>
            </a:r>
            <a:r>
              <a:rPr lang="en-US" sz="2400" dirty="0" smtClean="0"/>
              <a:t>logistic regression </a:t>
            </a:r>
            <a:r>
              <a:rPr lang="en-US" sz="2400" dirty="0"/>
              <a:t>when the decision boundary is highly </a:t>
            </a:r>
            <a:r>
              <a:rPr lang="en-US" sz="2400" dirty="0" smtClean="0"/>
              <a:t>non-linear.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On the other hand, KNN </a:t>
            </a:r>
            <a:r>
              <a:rPr lang="en-US" sz="2400" dirty="0"/>
              <a:t>does not tell us which predictors are </a:t>
            </a:r>
            <a:r>
              <a:rPr lang="en-US" sz="2400" dirty="0" smtClean="0"/>
              <a:t>important; there is no </a:t>
            </a:r>
            <a:r>
              <a:rPr lang="en-US" sz="2400" dirty="0"/>
              <a:t>table of </a:t>
            </a:r>
            <a:r>
              <a:rPr lang="en-US" sz="2400" dirty="0" smtClean="0"/>
              <a:t>coefficients.</a:t>
            </a:r>
          </a:p>
          <a:p>
            <a:endParaRPr lang="en-US" sz="2400" dirty="0"/>
          </a:p>
          <a:p>
            <a:r>
              <a:rPr lang="en-US" sz="2400" dirty="0"/>
              <a:t>QDA </a:t>
            </a:r>
            <a:r>
              <a:rPr lang="en-US" sz="2400" dirty="0" smtClean="0"/>
              <a:t>serves as </a:t>
            </a:r>
            <a:r>
              <a:rPr lang="en-US" sz="2400" dirty="0"/>
              <a:t>a compromise between </a:t>
            </a:r>
            <a:r>
              <a:rPr lang="en-US" sz="2400" dirty="0" smtClean="0"/>
              <a:t>the non-parametric </a:t>
            </a:r>
            <a:r>
              <a:rPr lang="en-US" sz="2400" dirty="0"/>
              <a:t>KNN method and the linear LDA and logistic </a:t>
            </a:r>
            <a:r>
              <a:rPr lang="en-US" sz="2400" dirty="0" smtClean="0"/>
              <a:t>regression approaches.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Comparison of Classification Methods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4552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Logistic regression is very popular for </a:t>
            </a:r>
            <a:r>
              <a:rPr lang="en-US" sz="2400" dirty="0" smtClean="0"/>
              <a:t>classification, especially </a:t>
            </a:r>
            <a:r>
              <a:rPr lang="en-US" sz="2400" dirty="0"/>
              <a:t>when </a:t>
            </a:r>
            <a:r>
              <a:rPr lang="en-US" sz="2400" i="1" dirty="0"/>
              <a:t>K</a:t>
            </a:r>
            <a:r>
              <a:rPr lang="en-US" sz="2400" dirty="0"/>
              <a:t> = 2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LDA is useful when </a:t>
            </a:r>
            <a:r>
              <a:rPr lang="en-US" sz="2400" i="1" dirty="0" smtClean="0"/>
              <a:t>n</a:t>
            </a:r>
            <a:r>
              <a:rPr lang="en-US" sz="2400" dirty="0" smtClean="0"/>
              <a:t> is small, the classes are well separated (and Gaussian assumptions are reasonable), and when </a:t>
            </a:r>
            <a:r>
              <a:rPr lang="en-US" sz="2400" i="1" dirty="0" smtClean="0"/>
              <a:t>K</a:t>
            </a:r>
            <a:r>
              <a:rPr lang="en-US" sz="2400" dirty="0" smtClean="0"/>
              <a:t> &gt; 2.</a:t>
            </a:r>
          </a:p>
          <a:p>
            <a:endParaRPr lang="en-US" sz="2400" dirty="0"/>
          </a:p>
          <a:p>
            <a:r>
              <a:rPr lang="en-US" sz="2400" dirty="0" smtClean="0"/>
              <a:t>Finally, Naive Bayes is useful when </a:t>
            </a:r>
            <a:r>
              <a:rPr lang="en-US" sz="2400" i="1" dirty="0" smtClean="0"/>
              <a:t>p</a:t>
            </a:r>
            <a:r>
              <a:rPr lang="en-US" sz="2400" dirty="0" smtClean="0"/>
              <a:t> is very large.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Comparison of Classification Methods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660131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676400"/>
            <a:ext cx="8991600" cy="4114800"/>
          </a:xfrm>
        </p:spPr>
        <p:txBody>
          <a:bodyPr/>
          <a:lstStyle/>
          <a:p>
            <a:r>
              <a:rPr lang="en-US" sz="2000" dirty="0" smtClean="0"/>
              <a:t>Basic </a:t>
            </a:r>
            <a:r>
              <a:rPr lang="en-US" sz="2000" dirty="0"/>
              <a:t>setting of a classification problem.</a:t>
            </a:r>
          </a:p>
          <a:p>
            <a:r>
              <a:rPr lang="en-US" sz="2000" dirty="0" smtClean="0"/>
              <a:t>Bayes </a:t>
            </a:r>
            <a:r>
              <a:rPr lang="en-US" sz="2000" dirty="0"/>
              <a:t>classification rule.</a:t>
            </a:r>
          </a:p>
          <a:p>
            <a:r>
              <a:rPr lang="en-US" sz="2000" dirty="0" smtClean="0"/>
              <a:t>Statistical </a:t>
            </a:r>
            <a:r>
              <a:rPr lang="en-US" sz="2000" dirty="0"/>
              <a:t>model of logistic regression.</a:t>
            </a:r>
          </a:p>
          <a:p>
            <a:r>
              <a:rPr lang="en-US" sz="2000" dirty="0" smtClean="0"/>
              <a:t>Binary </a:t>
            </a:r>
            <a:r>
              <a:rPr lang="en-US" sz="2000" dirty="0"/>
              <a:t>logistic regression algorithm.</a:t>
            </a:r>
          </a:p>
          <a:p>
            <a:r>
              <a:rPr lang="en-US" sz="2000" dirty="0" smtClean="0"/>
              <a:t>Basic </a:t>
            </a:r>
            <a:r>
              <a:rPr lang="en-US" sz="2000" dirty="0"/>
              <a:t>concepts of the multi-class logistic regression algorithm.</a:t>
            </a:r>
          </a:p>
          <a:p>
            <a:r>
              <a:rPr lang="en-US" sz="2000" dirty="0" smtClean="0"/>
              <a:t>Statistical </a:t>
            </a:r>
            <a:r>
              <a:rPr lang="en-US" sz="2000" dirty="0"/>
              <a:t>model used by </a:t>
            </a:r>
            <a:r>
              <a:rPr lang="en-US" sz="2000" dirty="0" smtClean="0"/>
              <a:t>LDA </a:t>
            </a:r>
            <a:r>
              <a:rPr lang="en-US" sz="2000" dirty="0"/>
              <a:t>and </a:t>
            </a:r>
            <a:r>
              <a:rPr lang="en-US" sz="2000" dirty="0" smtClean="0"/>
              <a:t>QDA.</a:t>
            </a:r>
            <a:endParaRPr lang="en-US" sz="2000" dirty="0"/>
          </a:p>
          <a:p>
            <a:r>
              <a:rPr lang="en-US" sz="2000" dirty="0" smtClean="0"/>
              <a:t>Estimate </a:t>
            </a:r>
            <a:r>
              <a:rPr lang="en-US" sz="2000" dirty="0"/>
              <a:t>the Gaussian distributions within each class.</a:t>
            </a:r>
          </a:p>
          <a:p>
            <a:r>
              <a:rPr lang="en-US" sz="2000" dirty="0" smtClean="0"/>
              <a:t>LDA </a:t>
            </a:r>
            <a:r>
              <a:rPr lang="en-US" sz="2000" dirty="0"/>
              <a:t>and QDA classification rule.</a:t>
            </a:r>
          </a:p>
          <a:p>
            <a:r>
              <a:rPr lang="en-US" sz="2000" dirty="0" smtClean="0"/>
              <a:t>Similarities </a:t>
            </a:r>
            <a:r>
              <a:rPr lang="en-US" sz="2000" dirty="0"/>
              <a:t>and differences between LDA and logistic regression.</a:t>
            </a:r>
          </a:p>
          <a:p>
            <a:r>
              <a:rPr lang="en-US" sz="2000" dirty="0" smtClean="0"/>
              <a:t>Review of the </a:t>
            </a:r>
            <a:r>
              <a:rPr lang="en-US" sz="2000" i="1" dirty="0" smtClean="0"/>
              <a:t>K</a:t>
            </a:r>
            <a:r>
              <a:rPr lang="en-US" sz="2000" dirty="0" smtClean="0"/>
              <a:t>-nearest </a:t>
            </a:r>
            <a:r>
              <a:rPr lang="en-US" sz="2000" dirty="0"/>
              <a:t>neighbor classification algorithm.</a:t>
            </a:r>
          </a:p>
          <a:p>
            <a:r>
              <a:rPr lang="en-US" sz="2000" dirty="0" smtClean="0"/>
              <a:t>How </a:t>
            </a:r>
            <a:r>
              <a:rPr lang="en-US" sz="2000" dirty="0"/>
              <a:t>the number of neighbors, </a:t>
            </a:r>
            <a:r>
              <a:rPr lang="en-US" sz="2000" i="1" dirty="0"/>
              <a:t>K</a:t>
            </a:r>
            <a:r>
              <a:rPr lang="en-US" sz="2000" dirty="0"/>
              <a:t>, adjusts the model complexity.</a:t>
            </a:r>
          </a:p>
          <a:p>
            <a:r>
              <a:rPr lang="en-US" sz="2000" dirty="0" smtClean="0"/>
              <a:t>Differences </a:t>
            </a:r>
            <a:r>
              <a:rPr lang="en-US" sz="2000" dirty="0"/>
              <a:t>between all of the classification methods.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676400"/>
            <a:ext cx="8839200" cy="4114800"/>
          </a:xfrm>
        </p:spPr>
        <p:txBody>
          <a:bodyPr/>
          <a:lstStyle/>
          <a:p>
            <a:r>
              <a:rPr lang="en-US" sz="2400" dirty="0" smtClean="0"/>
              <a:t>For 0-1 loss, i.e.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Bayes rule becomes the rule of maximum posterior probability: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Many classification algorithms attempt to estimate </a:t>
            </a:r>
            <a:r>
              <a:rPr lang="en-US" sz="2400" i="1" dirty="0" err="1" smtClean="0"/>
              <a:t>Pr</a:t>
            </a:r>
            <a:r>
              <a:rPr lang="en-US" sz="2400" dirty="0" smtClean="0"/>
              <a:t>(</a:t>
            </a:r>
            <a:r>
              <a:rPr lang="en-US" sz="2400" i="1" dirty="0" smtClean="0"/>
              <a:t>G</a:t>
            </a:r>
            <a:r>
              <a:rPr lang="en-US" sz="2400" dirty="0" smtClean="0"/>
              <a:t> = </a:t>
            </a:r>
            <a:r>
              <a:rPr lang="en-US" sz="2400" i="1" dirty="0" smtClean="0"/>
              <a:t>g</a:t>
            </a:r>
            <a:r>
              <a:rPr lang="en-US" sz="2400" dirty="0" smtClean="0"/>
              <a:t> | </a:t>
            </a:r>
            <a:r>
              <a:rPr lang="en-US" sz="2400" i="1" dirty="0" smtClean="0"/>
              <a:t>X </a:t>
            </a:r>
            <a:r>
              <a:rPr lang="en-US" sz="2400" dirty="0" smtClean="0"/>
              <a:t> = </a:t>
            </a:r>
            <a:r>
              <a:rPr lang="en-US" sz="2400" i="1" dirty="0" smtClean="0"/>
              <a:t>x</a:t>
            </a:r>
            <a:r>
              <a:rPr lang="en-US" sz="2400" dirty="0" smtClean="0"/>
              <a:t>), then apply the Bayes rule.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Classification Rule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057400"/>
            <a:ext cx="5067300" cy="1228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3876675"/>
            <a:ext cx="43434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08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 smtClean="0"/>
              <a:t>Decision boundaries</a:t>
            </a:r>
            <a:r>
              <a:rPr lang="en-US" sz="2400" dirty="0" smtClean="0"/>
              <a:t> are linear.</a:t>
            </a:r>
          </a:p>
          <a:p>
            <a:endParaRPr lang="en-US" sz="2400" i="1" dirty="0"/>
          </a:p>
          <a:p>
            <a:r>
              <a:rPr lang="en-US" sz="2400" dirty="0" smtClean="0"/>
              <a:t>Two class problem:</a:t>
            </a:r>
          </a:p>
          <a:p>
            <a:pPr lvl="1"/>
            <a:r>
              <a:rPr lang="en-US" sz="2000" dirty="0"/>
              <a:t>The decision boundary between the two classes is a </a:t>
            </a:r>
            <a:r>
              <a:rPr lang="en-US" sz="2000" i="1" dirty="0" err="1"/>
              <a:t>hyperplane</a:t>
            </a:r>
            <a:r>
              <a:rPr lang="en-US" sz="2000" dirty="0"/>
              <a:t> in the feature vector </a:t>
            </a:r>
            <a:r>
              <a:rPr lang="en-US" sz="2000" dirty="0" smtClean="0"/>
              <a:t>space,</a:t>
            </a:r>
          </a:p>
          <a:p>
            <a:pPr lvl="1"/>
            <a:r>
              <a:rPr lang="en-US" sz="2000" dirty="0"/>
              <a:t>A </a:t>
            </a:r>
            <a:r>
              <a:rPr lang="en-US" sz="2000" dirty="0" err="1"/>
              <a:t>hyperplane</a:t>
            </a:r>
            <a:r>
              <a:rPr lang="en-US" sz="2000" dirty="0"/>
              <a:t> in the </a:t>
            </a:r>
            <a:r>
              <a:rPr lang="en-US" sz="2000" i="1" dirty="0"/>
              <a:t>p </a:t>
            </a:r>
            <a:r>
              <a:rPr lang="en-US" sz="2000" dirty="0"/>
              <a:t>dimensional input space is the set: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Methods for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67200"/>
            <a:ext cx="30480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9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two regions separated by a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For more than two classes, the decision boundary between any pair of classes </a:t>
            </a:r>
            <a:r>
              <a:rPr lang="en-US" sz="2400" i="1" dirty="0" smtClean="0"/>
              <a:t>k</a:t>
            </a:r>
            <a:r>
              <a:rPr lang="en-US" sz="2400" dirty="0" smtClean="0"/>
              <a:t> and </a:t>
            </a:r>
            <a:r>
              <a:rPr lang="en-US" sz="2400" i="1" dirty="0" smtClean="0"/>
              <a:t>I</a:t>
            </a:r>
            <a:r>
              <a:rPr lang="en-US" sz="2400" dirty="0" smtClean="0"/>
              <a:t> is a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Example methods for deciding the </a:t>
            </a:r>
            <a:r>
              <a:rPr lang="en-US" sz="2400" dirty="0" err="1" smtClean="0"/>
              <a:t>hyperplane</a:t>
            </a:r>
            <a:r>
              <a:rPr lang="en-US" sz="2400" dirty="0" smtClean="0"/>
              <a:t>:</a:t>
            </a:r>
          </a:p>
          <a:p>
            <a:pPr lvl="1"/>
            <a:r>
              <a:rPr lang="en-US" sz="1600" dirty="0" smtClean="0"/>
              <a:t>Logistic regression</a:t>
            </a:r>
          </a:p>
          <a:p>
            <a:pPr lvl="1"/>
            <a:r>
              <a:rPr lang="en-US" sz="1600" dirty="0" smtClean="0"/>
              <a:t>Linear discriminant analysis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Linear Methods for Classification (cont.)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33600"/>
            <a:ext cx="3114675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2135372"/>
            <a:ext cx="30765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9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Here, each of the response categories are coded via an indicator variable (giving us an </a:t>
            </a:r>
            <a:r>
              <a:rPr lang="en-US" sz="2400" i="1" dirty="0" smtClean="0"/>
              <a:t>indicator response matrix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 smtClean="0"/>
              <a:t>If </a:t>
            </a:r>
            <a:r>
              <a:rPr lang="en-US" sz="2400" i="1" dirty="0" smtClean="0"/>
              <a:t>G</a:t>
            </a:r>
            <a:r>
              <a:rPr lang="en-US" sz="2400" dirty="0" smtClean="0"/>
              <a:t> has </a:t>
            </a:r>
            <a:r>
              <a:rPr lang="en-US" sz="2400" i="1" dirty="0" smtClean="0"/>
              <a:t>K</a:t>
            </a:r>
            <a:r>
              <a:rPr lang="en-US" sz="2400" dirty="0" smtClean="0"/>
              <a:t> classes, there will be </a:t>
            </a:r>
            <a:r>
              <a:rPr lang="en-US" sz="2400" i="1" dirty="0" smtClean="0"/>
              <a:t>K</a:t>
            </a:r>
            <a:r>
              <a:rPr lang="en-US" sz="2400" dirty="0" smtClean="0"/>
              <a:t> such indicators </a:t>
            </a:r>
            <a:r>
              <a:rPr lang="en-US" sz="2400" i="1" dirty="0" err="1" smtClean="0"/>
              <a:t>Y</a:t>
            </a:r>
            <a:r>
              <a:rPr lang="en-US" sz="2400" i="1" baseline="-25000" dirty="0" err="1" smtClean="0"/>
              <a:t>k</a:t>
            </a:r>
            <a:r>
              <a:rPr lang="en-US" sz="2400" dirty="0" smtClean="0"/>
              <a:t>, </a:t>
            </a:r>
            <a:r>
              <a:rPr lang="en-US" sz="2400" i="1" dirty="0" smtClean="0"/>
              <a:t>k</a:t>
            </a:r>
            <a:r>
              <a:rPr lang="en-US" sz="2400" dirty="0" smtClean="0"/>
              <a:t> = 1,…,</a:t>
            </a:r>
            <a:r>
              <a:rPr lang="en-US" sz="2400" i="1" dirty="0" smtClean="0"/>
              <a:t>K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use Linear Regression?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3486150"/>
            <a:ext cx="37433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2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Fit a linear regression model for each </a:t>
                </a:r>
                <a:r>
                  <a:rPr lang="en-US" sz="2400" i="1" dirty="0" err="1" smtClean="0"/>
                  <a:t>Y</a:t>
                </a:r>
                <a:r>
                  <a:rPr lang="en-US" sz="2400" i="1" baseline="-25000" dirty="0" err="1" smtClean="0"/>
                  <a:t>k</a:t>
                </a:r>
                <a:r>
                  <a:rPr lang="en-US" sz="2400" dirty="0" smtClean="0"/>
                  <a:t>, </a:t>
                </a:r>
                <a:r>
                  <a:rPr lang="en-US" sz="2400" i="1" dirty="0" smtClean="0"/>
                  <a:t>k</a:t>
                </a:r>
                <a:r>
                  <a:rPr lang="en-US" sz="2400" dirty="0" smtClean="0"/>
                  <a:t> = 1,2,…,</a:t>
                </a:r>
                <a:r>
                  <a:rPr lang="en-US" sz="2400" i="1" dirty="0" smtClean="0"/>
                  <a:t>K</a:t>
                </a:r>
                <a:r>
                  <a:rPr lang="en-US" sz="2400" dirty="0" smtClean="0"/>
                  <a:t>, using </a:t>
                </a:r>
                <a:r>
                  <a:rPr lang="en-US" sz="2400" i="1" dirty="0" smtClean="0"/>
                  <a:t>X</a:t>
                </a:r>
                <a:r>
                  <a:rPr lang="en-US" sz="2400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 smtClean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r>
                  <a:rPr lang="en-US" sz="2400" dirty="0" smtClean="0"/>
                  <a:t>Define </a:t>
                </a:r>
                <a:r>
                  <a:rPr lang="en-US" sz="2400" b="1" dirty="0" smtClean="0"/>
                  <a:t>Y</a:t>
                </a:r>
                <a:r>
                  <a:rPr lang="en-US" sz="2400" dirty="0" smtClean="0"/>
                  <a:t> = (</a:t>
                </a:r>
                <a:r>
                  <a:rPr lang="en-US" sz="2400" b="1" dirty="0" smtClean="0"/>
                  <a:t>Y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, </a:t>
                </a:r>
                <a:r>
                  <a:rPr lang="en-US" sz="2400" b="1" dirty="0" smtClean="0"/>
                  <a:t>Y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,…,</a:t>
                </a:r>
                <a:r>
                  <a:rPr lang="en-US" sz="2400" b="1" dirty="0" err="1" smtClean="0"/>
                  <a:t>Y</a:t>
                </a:r>
                <a:r>
                  <a:rPr lang="en-US" sz="2400" baseline="-25000" dirty="0" err="1" smtClean="0"/>
                  <a:t>k</a:t>
                </a:r>
                <a:r>
                  <a:rPr lang="en-US" sz="2400" dirty="0" smtClean="0"/>
                  <a:t>)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/>
                  <a:t>Classification procedure:</a:t>
                </a:r>
              </a:p>
              <a:p>
                <a:pPr lvl="1"/>
                <a:r>
                  <a:rPr lang="en-US" sz="2000" dirty="0" smtClean="0"/>
                  <a:t>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sz="2000" b="1" dirty="0"/>
              </a:p>
              <a:p>
                <a:pPr lvl="1"/>
                <a:r>
                  <a:rPr lang="en-US" sz="2000" dirty="0" smtClean="0"/>
                  <a:t>Compute the fitted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=(1,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en-US" sz="2000" dirty="0" smtClean="0"/>
              </a:p>
              <a:p>
                <a:pPr lvl="1"/>
                <a:r>
                  <a:rPr lang="en-US" sz="2000" dirty="0" smtClean="0"/>
                  <a:t>Identify the largest component and classify accordingly,</a:t>
                </a:r>
                <a:endParaRPr lang="en-US" sz="20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8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use Linear Regression?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382903"/>
            <a:ext cx="3657600" cy="6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0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One rather formal justification is to view the linear regression as an estimate of conditional expectation.</a:t>
            </a:r>
          </a:p>
          <a:p>
            <a:endParaRPr lang="en-US" sz="2400" dirty="0"/>
          </a:p>
          <a:p>
            <a:r>
              <a:rPr lang="en-US" sz="2400" dirty="0" smtClean="0"/>
              <a:t>However, how good an approximation to conditional expectation is the rather rigid linear regression model?</a:t>
            </a:r>
          </a:p>
          <a:p>
            <a:endParaRPr lang="en-US" sz="2400" dirty="0"/>
          </a:p>
          <a:p>
            <a:r>
              <a:rPr lang="en-US" sz="2400" dirty="0" smtClean="0"/>
              <a:t>The key issue is that the fitted values can be negative or greater than 1; this is a consequence of the rigid nature of linear regression, especially if we make predictions outside the domain of the training data.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use Linear Regression?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5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When </a:t>
            </a:r>
            <a:r>
              <a:rPr lang="en-US" sz="2400" i="1" dirty="0" smtClean="0"/>
              <a:t>Y</a:t>
            </a:r>
            <a:r>
              <a:rPr lang="en-US" sz="2400" dirty="0" smtClean="0"/>
              <a:t> only takes on values of 0 and 1, we can see why is OLS linear regression is often not appropriate.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use Linear Regression?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4984" y="2927062"/>
            <a:ext cx="4436358" cy="3009899"/>
            <a:chOff x="4345193" y="2247108"/>
            <a:chExt cx="4436358" cy="3009899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4719138" y="2247108"/>
              <a:ext cx="4062413" cy="3009899"/>
              <a:chOff x="1595" y="1753"/>
              <a:chExt cx="2559" cy="1896"/>
            </a:xfrm>
          </p:grpSpPr>
          <p:grpSp>
            <p:nvGrpSpPr>
              <p:cNvPr id="7" name="Group 5"/>
              <p:cNvGrpSpPr>
                <a:grpSpLocks/>
              </p:cNvGrpSpPr>
              <p:nvPr/>
            </p:nvGrpSpPr>
            <p:grpSpPr bwMode="auto">
              <a:xfrm>
                <a:off x="1595" y="1753"/>
                <a:ext cx="2558" cy="1582"/>
                <a:chOff x="1595" y="1753"/>
                <a:chExt cx="2558" cy="1582"/>
              </a:xfrm>
            </p:grpSpPr>
            <p:sp>
              <p:nvSpPr>
                <p:cNvPr id="1344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1784" y="3291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765" y="3222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6" name="Rectangle 9"/>
                <p:cNvSpPr>
                  <a:spLocks noChangeArrowheads="1"/>
                </p:cNvSpPr>
                <p:nvPr/>
              </p:nvSpPr>
              <p:spPr bwMode="auto">
                <a:xfrm>
                  <a:off x="1595" y="3191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500">
                      <a:solidFill>
                        <a:srgbClr val="000000"/>
                      </a:solidFill>
                      <a:latin typeface="Arial" pitchFamily="34" charset="0"/>
                    </a:rPr>
                    <a:t>0.0</a:t>
                  </a:r>
                  <a:endParaRPr lang="en-US" sz="3200">
                    <a:latin typeface="Times New Roman" pitchFamily="18" charset="0"/>
                  </a:endParaRPr>
                </a:p>
              </p:txBody>
            </p:sp>
            <p:sp>
              <p:nvSpPr>
                <p:cNvPr id="1347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784" y="3153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8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1765" y="3084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9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784" y="3009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0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765" y="2940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1" name="Rectangle 14"/>
                <p:cNvSpPr>
                  <a:spLocks noChangeArrowheads="1"/>
                </p:cNvSpPr>
                <p:nvPr/>
              </p:nvSpPr>
              <p:spPr bwMode="auto">
                <a:xfrm>
                  <a:off x="1595" y="2908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500">
                      <a:solidFill>
                        <a:srgbClr val="000000"/>
                      </a:solidFill>
                      <a:latin typeface="Arial" pitchFamily="34" charset="0"/>
                    </a:rPr>
                    <a:t>0.2</a:t>
                  </a:r>
                  <a:endParaRPr lang="en-US" sz="3200">
                    <a:latin typeface="Times New Roman" pitchFamily="18" charset="0"/>
                  </a:endParaRPr>
                </a:p>
              </p:txBody>
            </p:sp>
            <p:sp>
              <p:nvSpPr>
                <p:cNvPr id="1352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784" y="2870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765" y="2801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784" y="2732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5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765" y="2663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6" name="Rectangle 19"/>
                <p:cNvSpPr>
                  <a:spLocks noChangeArrowheads="1"/>
                </p:cNvSpPr>
                <p:nvPr/>
              </p:nvSpPr>
              <p:spPr bwMode="auto">
                <a:xfrm>
                  <a:off x="1595" y="2632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000000"/>
                      </a:solidFill>
                      <a:latin typeface="Arial" pitchFamily="34" charset="0"/>
                    </a:rPr>
                    <a:t>0.4</a:t>
                  </a:r>
                  <a:endParaRPr lang="en-US" sz="3200" dirty="0">
                    <a:latin typeface="Times New Roman" pitchFamily="18" charset="0"/>
                  </a:endParaRPr>
                </a:p>
              </p:txBody>
            </p:sp>
            <p:sp>
              <p:nvSpPr>
                <p:cNvPr id="1357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784" y="2594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8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65" y="2519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9" name="Rectangle 22"/>
                <p:cNvSpPr>
                  <a:spLocks noChangeArrowheads="1"/>
                </p:cNvSpPr>
                <p:nvPr/>
              </p:nvSpPr>
              <p:spPr bwMode="auto">
                <a:xfrm>
                  <a:off x="1595" y="2488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500">
                      <a:solidFill>
                        <a:srgbClr val="000000"/>
                      </a:solidFill>
                      <a:latin typeface="Arial" pitchFamily="34" charset="0"/>
                    </a:rPr>
                    <a:t>0.5</a:t>
                  </a:r>
                  <a:endParaRPr lang="en-US" sz="3200">
                    <a:latin typeface="Times New Roman" pitchFamily="18" charset="0"/>
                  </a:endParaRPr>
                </a:p>
              </p:txBody>
            </p:sp>
            <p:sp>
              <p:nvSpPr>
                <p:cNvPr id="1360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784" y="2450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1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65" y="2381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84" y="2312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3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765" y="2243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4" name="Rectangle 27"/>
                <p:cNvSpPr>
                  <a:spLocks noChangeArrowheads="1"/>
                </p:cNvSpPr>
                <p:nvPr/>
              </p:nvSpPr>
              <p:spPr bwMode="auto">
                <a:xfrm>
                  <a:off x="1595" y="2211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500">
                      <a:solidFill>
                        <a:srgbClr val="000000"/>
                      </a:solidFill>
                      <a:latin typeface="Arial" pitchFamily="34" charset="0"/>
                    </a:rPr>
                    <a:t>0.7</a:t>
                  </a:r>
                  <a:endParaRPr lang="en-US" sz="3200">
                    <a:latin typeface="Times New Roman" pitchFamily="18" charset="0"/>
                  </a:endParaRPr>
                </a:p>
              </p:txBody>
            </p:sp>
            <p:sp>
              <p:nvSpPr>
                <p:cNvPr id="1365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784" y="2174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6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765" y="2105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7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784" y="2036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765" y="1960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9" name="Rectangle 32"/>
                <p:cNvSpPr>
                  <a:spLocks noChangeArrowheads="1"/>
                </p:cNvSpPr>
                <p:nvPr/>
              </p:nvSpPr>
              <p:spPr bwMode="auto">
                <a:xfrm>
                  <a:off x="1595" y="1929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500">
                      <a:solidFill>
                        <a:srgbClr val="000000"/>
                      </a:solidFill>
                      <a:latin typeface="Arial" pitchFamily="34" charset="0"/>
                    </a:rPr>
                    <a:t>0.9</a:t>
                  </a:r>
                  <a:endParaRPr lang="en-US" sz="3200">
                    <a:latin typeface="Times New Roman" pitchFamily="18" charset="0"/>
                  </a:endParaRPr>
                </a:p>
              </p:txBody>
            </p:sp>
            <p:sp>
              <p:nvSpPr>
                <p:cNvPr id="1370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84" y="1891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1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765" y="1822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2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784" y="1753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3" name="Rectangle 36"/>
                <p:cNvSpPr>
                  <a:spLocks noChangeArrowheads="1"/>
                </p:cNvSpPr>
                <p:nvPr/>
              </p:nvSpPr>
              <p:spPr bwMode="auto">
                <a:xfrm>
                  <a:off x="1809" y="1759"/>
                  <a:ext cx="2344" cy="15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4" name="Rectangle 37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5" name="Rectangle 3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6" name="Rectangle 39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7" name="Line 4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8" name="Line 4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9" name="Rectangle 42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0" name="Rectangle 43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1" name="Rectangle 44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2" name="Rectangle 45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3" name="Rectangle 46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4" name="Rectangle 47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5" name="Rectangle 48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6" name="Rectangle 49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7" name="Rectangle 50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8" name="Rectangle 51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9" name="Rectangle 52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0" name="Line 53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1" name="Line 54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2" name="Line 55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3" name="Line 56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4" name="Line 57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5" name="Line 58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6" name="Rectangle 59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7" name="Rectangle 6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8" name="Rectangle 61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9" name="Rectangle 62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0" name="Rectangle 63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1" name="Rectangle 64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2" name="Rectangle 65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3" name="Rectangle 66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4" name="Rectangle 67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5" name="Rectangle 68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6" name="Rectangle 69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7" name="Rectangle 7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8" name="Rectangle 7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9" name="Line 72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0" name="Line 73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1" name="Line 74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2" name="Line 75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3" name="Rectangle 76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4" name="Rectangle 77"/>
                <p:cNvSpPr>
                  <a:spLocks noChangeArrowheads="1"/>
                </p:cNvSpPr>
                <p:nvPr/>
              </p:nvSpPr>
              <p:spPr bwMode="auto">
                <a:xfrm>
                  <a:off x="326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5" name="Rectangle 78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6" name="Rectangle 79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7" name="Rectangle 80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8" name="Rectangle 81"/>
                <p:cNvSpPr>
                  <a:spLocks noChangeArrowheads="1"/>
                </p:cNvSpPr>
                <p:nvPr/>
              </p:nvSpPr>
              <p:spPr bwMode="auto">
                <a:xfrm>
                  <a:off x="387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9" name="Rectangle 82"/>
                <p:cNvSpPr>
                  <a:spLocks noChangeArrowheads="1"/>
                </p:cNvSpPr>
                <p:nvPr/>
              </p:nvSpPr>
              <p:spPr bwMode="auto">
                <a:xfrm>
                  <a:off x="390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0" name="Rectangle 83"/>
                <p:cNvSpPr>
                  <a:spLocks noChangeArrowheads="1"/>
                </p:cNvSpPr>
                <p:nvPr/>
              </p:nvSpPr>
              <p:spPr bwMode="auto">
                <a:xfrm>
                  <a:off x="39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1" name="Rectangle 84"/>
                <p:cNvSpPr>
                  <a:spLocks noChangeArrowheads="1"/>
                </p:cNvSpPr>
                <p:nvPr/>
              </p:nvSpPr>
              <p:spPr bwMode="auto">
                <a:xfrm>
                  <a:off x="39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2" name="Rectangle 85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3" name="Line 86"/>
                <p:cNvSpPr>
                  <a:spLocks noChangeShapeType="1"/>
                </p:cNvSpPr>
                <p:nvPr/>
              </p:nvSpPr>
              <p:spPr bwMode="auto">
                <a:xfrm>
                  <a:off x="398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4" name="Line 87"/>
                <p:cNvSpPr>
                  <a:spLocks noChangeShapeType="1"/>
                </p:cNvSpPr>
                <p:nvPr/>
              </p:nvSpPr>
              <p:spPr bwMode="auto">
                <a:xfrm>
                  <a:off x="399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5" name="Rectangle 88"/>
                <p:cNvSpPr>
                  <a:spLocks noChangeArrowheads="1"/>
                </p:cNvSpPr>
                <p:nvPr/>
              </p:nvSpPr>
              <p:spPr bwMode="auto">
                <a:xfrm>
                  <a:off x="356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6" name="Rectangle 89"/>
                <p:cNvSpPr>
                  <a:spLocks noChangeArrowheads="1"/>
                </p:cNvSpPr>
                <p:nvPr/>
              </p:nvSpPr>
              <p:spPr bwMode="auto">
                <a:xfrm>
                  <a:off x="366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7" name="Rectangle 90"/>
                <p:cNvSpPr>
                  <a:spLocks noChangeArrowheads="1"/>
                </p:cNvSpPr>
                <p:nvPr/>
              </p:nvSpPr>
              <p:spPr bwMode="auto">
                <a:xfrm>
                  <a:off x="373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8" name="Rectangle 91"/>
                <p:cNvSpPr>
                  <a:spLocks noChangeArrowheads="1"/>
                </p:cNvSpPr>
                <p:nvPr/>
              </p:nvSpPr>
              <p:spPr bwMode="auto">
                <a:xfrm>
                  <a:off x="380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9" name="Rectangle 92"/>
                <p:cNvSpPr>
                  <a:spLocks noChangeArrowheads="1"/>
                </p:cNvSpPr>
                <p:nvPr/>
              </p:nvSpPr>
              <p:spPr bwMode="auto">
                <a:xfrm>
                  <a:off x="385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0" name="Line 93"/>
                <p:cNvSpPr>
                  <a:spLocks noChangeShapeType="1"/>
                </p:cNvSpPr>
                <p:nvPr/>
              </p:nvSpPr>
              <p:spPr bwMode="auto">
                <a:xfrm>
                  <a:off x="388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1" name="Line 94"/>
                <p:cNvSpPr>
                  <a:spLocks noChangeShapeType="1"/>
                </p:cNvSpPr>
                <p:nvPr/>
              </p:nvSpPr>
              <p:spPr bwMode="auto">
                <a:xfrm>
                  <a:off x="388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2" name="Rectangle 95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3" name="Rectangle 96"/>
                <p:cNvSpPr>
                  <a:spLocks noChangeArrowheads="1"/>
                </p:cNvSpPr>
                <p:nvPr/>
              </p:nvSpPr>
              <p:spPr bwMode="auto">
                <a:xfrm>
                  <a:off x="360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4" name="Line 97"/>
                <p:cNvSpPr>
                  <a:spLocks noChangeShapeType="1"/>
                </p:cNvSpPr>
                <p:nvPr/>
              </p:nvSpPr>
              <p:spPr bwMode="auto">
                <a:xfrm>
                  <a:off x="368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5" name="Line 98"/>
                <p:cNvSpPr>
                  <a:spLocks noChangeShapeType="1"/>
                </p:cNvSpPr>
                <p:nvPr/>
              </p:nvSpPr>
              <p:spPr bwMode="auto">
                <a:xfrm>
                  <a:off x="36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" name="Rectangle 99"/>
                <p:cNvSpPr>
                  <a:spLocks noChangeArrowheads="1"/>
                </p:cNvSpPr>
                <p:nvPr/>
              </p:nvSpPr>
              <p:spPr bwMode="auto">
                <a:xfrm>
                  <a:off x="333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" name="Rectangle 100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" name="Rectangle 101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" name="Rectangle 102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" name="Rectangle 103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" name="Rectangle 104"/>
                <p:cNvSpPr>
                  <a:spLocks noChangeArrowheads="1"/>
                </p:cNvSpPr>
                <p:nvPr/>
              </p:nvSpPr>
              <p:spPr bwMode="auto">
                <a:xfrm>
                  <a:off x="380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2" name="Rectangle 105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3" name="Rectangle 106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4" name="Line 107"/>
                <p:cNvSpPr>
                  <a:spLocks noChangeShapeType="1"/>
                </p:cNvSpPr>
                <p:nvPr/>
              </p:nvSpPr>
              <p:spPr bwMode="auto">
                <a:xfrm>
                  <a:off x="392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5" name="Line 108"/>
                <p:cNvSpPr>
                  <a:spLocks noChangeShapeType="1"/>
                </p:cNvSpPr>
                <p:nvPr/>
              </p:nvSpPr>
              <p:spPr bwMode="auto">
                <a:xfrm>
                  <a:off x="39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6" name="Rectangle 109"/>
                <p:cNvSpPr>
                  <a:spLocks noChangeArrowheads="1"/>
                </p:cNvSpPr>
                <p:nvPr/>
              </p:nvSpPr>
              <p:spPr bwMode="auto">
                <a:xfrm>
                  <a:off x="351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7" name="Rectangle 110"/>
                <p:cNvSpPr>
                  <a:spLocks noChangeArrowheads="1"/>
                </p:cNvSpPr>
                <p:nvPr/>
              </p:nvSpPr>
              <p:spPr bwMode="auto">
                <a:xfrm>
                  <a:off x="362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8" name="Rectangle 111"/>
                <p:cNvSpPr>
                  <a:spLocks noChangeArrowheads="1"/>
                </p:cNvSpPr>
                <p:nvPr/>
              </p:nvSpPr>
              <p:spPr bwMode="auto">
                <a:xfrm>
                  <a:off x="370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9" name="Line 112"/>
                <p:cNvSpPr>
                  <a:spLocks noChangeShapeType="1"/>
                </p:cNvSpPr>
                <p:nvPr/>
              </p:nvSpPr>
              <p:spPr bwMode="auto">
                <a:xfrm>
                  <a:off x="377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" name="Line 113"/>
                <p:cNvSpPr>
                  <a:spLocks noChangeShapeType="1"/>
                </p:cNvSpPr>
                <p:nvPr/>
              </p:nvSpPr>
              <p:spPr bwMode="auto">
                <a:xfrm>
                  <a:off x="377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1" name="Line 114"/>
                <p:cNvSpPr>
                  <a:spLocks noChangeShapeType="1"/>
                </p:cNvSpPr>
                <p:nvPr/>
              </p:nvSpPr>
              <p:spPr bwMode="auto">
                <a:xfrm>
                  <a:off x="339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" name="Line 115"/>
                <p:cNvSpPr>
                  <a:spLocks noChangeShapeType="1"/>
                </p:cNvSpPr>
                <p:nvPr/>
              </p:nvSpPr>
              <p:spPr bwMode="auto">
                <a:xfrm>
                  <a:off x="339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10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4" name="Rectangle 117"/>
                <p:cNvSpPr>
                  <a:spLocks noChangeArrowheads="1"/>
                </p:cNvSpPr>
                <p:nvPr/>
              </p:nvSpPr>
              <p:spPr bwMode="auto">
                <a:xfrm>
                  <a:off x="329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" name="Rectangle 118"/>
                <p:cNvSpPr>
                  <a:spLocks noChangeArrowheads="1"/>
                </p:cNvSpPr>
                <p:nvPr/>
              </p:nvSpPr>
              <p:spPr bwMode="auto">
                <a:xfrm>
                  <a:off x="344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6" name="Rectangle 119"/>
                <p:cNvSpPr>
                  <a:spLocks noChangeArrowheads="1"/>
                </p:cNvSpPr>
                <p:nvPr/>
              </p:nvSpPr>
              <p:spPr bwMode="auto">
                <a:xfrm>
                  <a:off x="356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" name="Rectangle 120"/>
                <p:cNvSpPr>
                  <a:spLocks noChangeArrowheads="1"/>
                </p:cNvSpPr>
                <p:nvPr/>
              </p:nvSpPr>
              <p:spPr bwMode="auto">
                <a:xfrm>
                  <a:off x="365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8" name="Rectangle 121"/>
                <p:cNvSpPr>
                  <a:spLocks noChangeArrowheads="1"/>
                </p:cNvSpPr>
                <p:nvPr/>
              </p:nvSpPr>
              <p:spPr bwMode="auto">
                <a:xfrm>
                  <a:off x="373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9" name="Rectangle 122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" name="Rectangle 123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3" name="Rectangle 126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4" name="Rectangle 127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5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6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7" name="Rectangle 130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8" name="Rectangle 131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9" name="Rectangle 132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0" name="Rectangle 133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1" name="Rectangle 134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2" name="Rectangle 135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4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" name="Rectangle 138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6" name="Rectangle 139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8" name="Rectangle 14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9" name="Rectangle 142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0" name="Rectangle 143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1" name="Rectangle 144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2" name="Rectangle 145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4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5" name="Rectangle 148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6" name="Rectangle 149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7" name="Rectangle 150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8" name="Line 151"/>
                <p:cNvSpPr>
                  <a:spLocks noChangeShapeType="1"/>
                </p:cNvSpPr>
                <p:nvPr/>
              </p:nvSpPr>
              <p:spPr bwMode="auto">
                <a:xfrm>
                  <a:off x="389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9" name="Line 152"/>
                <p:cNvSpPr>
                  <a:spLocks noChangeShapeType="1"/>
                </p:cNvSpPr>
                <p:nvPr/>
              </p:nvSpPr>
              <p:spPr bwMode="auto">
                <a:xfrm>
                  <a:off x="390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0" name="Rectangle 153"/>
                <p:cNvSpPr>
                  <a:spLocks noChangeArrowheads="1"/>
                </p:cNvSpPr>
                <p:nvPr/>
              </p:nvSpPr>
              <p:spPr bwMode="auto">
                <a:xfrm>
                  <a:off x="350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1" name="Rectangle 154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2" name="Rectangle 155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3" name="Rectangle 156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4" name="Rectangle 157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" name="Rectangle 158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6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7" name="Line 160"/>
                <p:cNvSpPr>
                  <a:spLocks noChangeShapeType="1"/>
                </p:cNvSpPr>
                <p:nvPr/>
              </p:nvSpPr>
              <p:spPr bwMode="auto">
                <a:xfrm>
                  <a:off x="392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8" name="Line 161"/>
                <p:cNvSpPr>
                  <a:spLocks noChangeShapeType="1"/>
                </p:cNvSpPr>
                <p:nvPr/>
              </p:nvSpPr>
              <p:spPr bwMode="auto">
                <a:xfrm>
                  <a:off x="39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9" name="Rectangle 162"/>
                <p:cNvSpPr>
                  <a:spLocks noChangeArrowheads="1"/>
                </p:cNvSpPr>
                <p:nvPr/>
              </p:nvSpPr>
              <p:spPr bwMode="auto">
                <a:xfrm>
                  <a:off x="352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0" name="Rectangle 163"/>
                <p:cNvSpPr>
                  <a:spLocks noChangeArrowheads="1"/>
                </p:cNvSpPr>
                <p:nvPr/>
              </p:nvSpPr>
              <p:spPr bwMode="auto">
                <a:xfrm>
                  <a:off x="363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1" name="Rectangle 164"/>
                <p:cNvSpPr>
                  <a:spLocks noChangeArrowheads="1"/>
                </p:cNvSpPr>
                <p:nvPr/>
              </p:nvSpPr>
              <p:spPr bwMode="auto">
                <a:xfrm>
                  <a:off x="371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2" name="Rectangle 165"/>
                <p:cNvSpPr>
                  <a:spLocks noChangeArrowheads="1"/>
                </p:cNvSpPr>
                <p:nvPr/>
              </p:nvSpPr>
              <p:spPr bwMode="auto">
                <a:xfrm>
                  <a:off x="377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3" name="Rectangle 166"/>
                <p:cNvSpPr>
                  <a:spLocks noChangeArrowheads="1"/>
                </p:cNvSpPr>
                <p:nvPr/>
              </p:nvSpPr>
              <p:spPr bwMode="auto">
                <a:xfrm>
                  <a:off x="383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4" name="Rectangle 167"/>
                <p:cNvSpPr>
                  <a:spLocks noChangeArrowheads="1"/>
                </p:cNvSpPr>
                <p:nvPr/>
              </p:nvSpPr>
              <p:spPr bwMode="auto">
                <a:xfrm>
                  <a:off x="387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" name="Rectangle 168"/>
                <p:cNvSpPr>
                  <a:spLocks noChangeArrowheads="1"/>
                </p:cNvSpPr>
                <p:nvPr/>
              </p:nvSpPr>
              <p:spPr bwMode="auto">
                <a:xfrm>
                  <a:off x="390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6" name="Rectangle 169"/>
                <p:cNvSpPr>
                  <a:spLocks noChangeArrowheads="1"/>
                </p:cNvSpPr>
                <p:nvPr/>
              </p:nvSpPr>
              <p:spPr bwMode="auto">
                <a:xfrm>
                  <a:off x="39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7" name="Rectangle 170"/>
                <p:cNvSpPr>
                  <a:spLocks noChangeArrowheads="1"/>
                </p:cNvSpPr>
                <p:nvPr/>
              </p:nvSpPr>
              <p:spPr bwMode="auto">
                <a:xfrm>
                  <a:off x="39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8" name="Rectangle 171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9" name="Rectangle 172"/>
                <p:cNvSpPr>
                  <a:spLocks noChangeArrowheads="1"/>
                </p:cNvSpPr>
                <p:nvPr/>
              </p:nvSpPr>
              <p:spPr bwMode="auto">
                <a:xfrm>
                  <a:off x="399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0" name="Rectangle 173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1" name="Line 174"/>
                <p:cNvSpPr>
                  <a:spLocks noChangeShapeType="1"/>
                </p:cNvSpPr>
                <p:nvPr/>
              </p:nvSpPr>
              <p:spPr bwMode="auto">
                <a:xfrm>
                  <a:off x="400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2" name="Line 175"/>
                <p:cNvSpPr>
                  <a:spLocks noChangeShapeType="1"/>
                </p:cNvSpPr>
                <p:nvPr/>
              </p:nvSpPr>
              <p:spPr bwMode="auto">
                <a:xfrm>
                  <a:off x="400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67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5" name="Rectangle 178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6" name="Rectangle 179"/>
                <p:cNvSpPr>
                  <a:spLocks noChangeArrowheads="1"/>
                </p:cNvSpPr>
                <p:nvPr/>
              </p:nvSpPr>
              <p:spPr bwMode="auto">
                <a:xfrm>
                  <a:off x="380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7" name="Rectangle 180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8" name="Rectangle 181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9" name="Rectangle 182"/>
                <p:cNvSpPr>
                  <a:spLocks noChangeArrowheads="1"/>
                </p:cNvSpPr>
                <p:nvPr/>
              </p:nvSpPr>
              <p:spPr bwMode="auto">
                <a:xfrm>
                  <a:off x="392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0" name="Rectangle 183"/>
                <p:cNvSpPr>
                  <a:spLocks noChangeArrowheads="1"/>
                </p:cNvSpPr>
                <p:nvPr/>
              </p:nvSpPr>
              <p:spPr bwMode="auto">
                <a:xfrm>
                  <a:off x="394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1" name="Rectangle 184"/>
                <p:cNvSpPr>
                  <a:spLocks noChangeArrowheads="1"/>
                </p:cNvSpPr>
                <p:nvPr/>
              </p:nvSpPr>
              <p:spPr bwMode="auto">
                <a:xfrm>
                  <a:off x="396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2" name="Rectangle 185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3" name="Rectangle 186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4" name="Rectangle 187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5" name="Rectangle 188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6" name="Rectangle 189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" name="Rectangle 19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" name="Rectangle 191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9" name="Rectangle 192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0" name="Line 193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1" name="Line 194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2" name="Line 195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3" name="Line 196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4" name="Rectangle 197"/>
                <p:cNvSpPr>
                  <a:spLocks noChangeArrowheads="1"/>
                </p:cNvSpPr>
                <p:nvPr/>
              </p:nvSpPr>
              <p:spPr bwMode="auto">
                <a:xfrm>
                  <a:off x="27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5" name="Line 19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6" name="Line 19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" name="Line 20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8" name="Line 20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9" name="Line 20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0" name="Line 20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1" name="Line 204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2" name="Line 205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06"/>
              <p:cNvGrpSpPr>
                <a:grpSpLocks/>
              </p:cNvGrpSpPr>
              <p:nvPr/>
            </p:nvGrpSpPr>
            <p:grpSpPr bwMode="auto">
              <a:xfrm>
                <a:off x="1897" y="1835"/>
                <a:ext cx="2156" cy="1393"/>
                <a:chOff x="1897" y="1835"/>
                <a:chExt cx="2156" cy="1393"/>
              </a:xfrm>
            </p:grpSpPr>
            <p:sp>
              <p:nvSpPr>
                <p:cNvPr id="1144" name="Line 207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5" name="Line 208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6" name="Line 209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7" name="Line 210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8" name="Line 211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9" name="Line 212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0" name="Rectangle 213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1" name="Rectangle 214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2" name="Rectangle 215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3" name="Rectangle 216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4" name="Rectangle 217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5" name="Rectangle 218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6" name="Rectangle 219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7" name="Rectangle 220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8" name="Rectangle 221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9" name="Rectangle 222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0" name="Rectangle 223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1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2" name="Rectangle 225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3" name="Rectangle 226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4" name="Rectangle 227"/>
                <p:cNvSpPr>
                  <a:spLocks noChangeArrowheads="1"/>
                </p:cNvSpPr>
                <p:nvPr/>
              </p:nvSpPr>
              <p:spPr bwMode="auto">
                <a:xfrm>
                  <a:off x="403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5" name="Rectangle 22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6" name="Rectangle 229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7" name="Rectangle 230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8" name="Rectangle 231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9" name="Rectangle 232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0" name="Rectangle 233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1" name="Rectangle 234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2" name="Rectangle 235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3" name="Rectangle 236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4" name="Rectangle 237"/>
                <p:cNvSpPr>
                  <a:spLocks noChangeArrowheads="1"/>
                </p:cNvSpPr>
                <p:nvPr/>
              </p:nvSpPr>
              <p:spPr bwMode="auto">
                <a:xfrm>
                  <a:off x="403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5" name="Rectangle 238"/>
                <p:cNvSpPr>
                  <a:spLocks noChangeArrowheads="1"/>
                </p:cNvSpPr>
                <p:nvPr/>
              </p:nvSpPr>
              <p:spPr bwMode="auto">
                <a:xfrm>
                  <a:off x="404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6" name="Line 239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7" name="Line 240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8" name="Rectangle 241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9" name="Rectangle 242"/>
                <p:cNvSpPr>
                  <a:spLocks noChangeArrowheads="1"/>
                </p:cNvSpPr>
                <p:nvPr/>
              </p:nvSpPr>
              <p:spPr bwMode="auto">
                <a:xfrm>
                  <a:off x="326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0" name="Rectangle 243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1" name="Rectangle 244"/>
                <p:cNvSpPr>
                  <a:spLocks noChangeArrowheads="1"/>
                </p:cNvSpPr>
                <p:nvPr/>
              </p:nvSpPr>
              <p:spPr bwMode="auto">
                <a:xfrm>
                  <a:off x="354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2" name="Rectangle 245"/>
                <p:cNvSpPr>
                  <a:spLocks noChangeArrowheads="1"/>
                </p:cNvSpPr>
                <p:nvPr/>
              </p:nvSpPr>
              <p:spPr bwMode="auto">
                <a:xfrm>
                  <a:off x="36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3" name="Rectangle 246"/>
                <p:cNvSpPr>
                  <a:spLocks noChangeArrowheads="1"/>
                </p:cNvSpPr>
                <p:nvPr/>
              </p:nvSpPr>
              <p:spPr bwMode="auto">
                <a:xfrm>
                  <a:off x="372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4" name="Rectangle 247"/>
                <p:cNvSpPr>
                  <a:spLocks noChangeArrowheads="1"/>
                </p:cNvSpPr>
                <p:nvPr/>
              </p:nvSpPr>
              <p:spPr bwMode="auto">
                <a:xfrm>
                  <a:off x="378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5" name="Rectangle 248"/>
                <p:cNvSpPr>
                  <a:spLocks noChangeArrowheads="1"/>
                </p:cNvSpPr>
                <p:nvPr/>
              </p:nvSpPr>
              <p:spPr bwMode="auto">
                <a:xfrm>
                  <a:off x="383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6" name="Rectangle 249"/>
                <p:cNvSpPr>
                  <a:spLocks noChangeArrowheads="1"/>
                </p:cNvSpPr>
                <p:nvPr/>
              </p:nvSpPr>
              <p:spPr bwMode="auto">
                <a:xfrm>
                  <a:off x="387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7" name="Rectangle 250"/>
                <p:cNvSpPr>
                  <a:spLocks noChangeArrowheads="1"/>
                </p:cNvSpPr>
                <p:nvPr/>
              </p:nvSpPr>
              <p:spPr bwMode="auto">
                <a:xfrm>
                  <a:off x="391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8" name="Rectangle 251"/>
                <p:cNvSpPr>
                  <a:spLocks noChangeArrowheads="1"/>
                </p:cNvSpPr>
                <p:nvPr/>
              </p:nvSpPr>
              <p:spPr bwMode="auto">
                <a:xfrm>
                  <a:off x="393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9" name="Rectangle 252"/>
                <p:cNvSpPr>
                  <a:spLocks noChangeArrowheads="1"/>
                </p:cNvSpPr>
                <p:nvPr/>
              </p:nvSpPr>
              <p:spPr bwMode="auto">
                <a:xfrm>
                  <a:off x="39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0" name="Rectangle 253"/>
                <p:cNvSpPr>
                  <a:spLocks noChangeArrowheads="1"/>
                </p:cNvSpPr>
                <p:nvPr/>
              </p:nvSpPr>
              <p:spPr bwMode="auto">
                <a:xfrm>
                  <a:off x="397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1" name="Rectangle 254"/>
                <p:cNvSpPr>
                  <a:spLocks noChangeArrowheads="1"/>
                </p:cNvSpPr>
                <p:nvPr/>
              </p:nvSpPr>
              <p:spPr bwMode="auto">
                <a:xfrm>
                  <a:off x="399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2" name="Rectangle 255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3" name="Rectangle 256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4" name="Rectangle 257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5" name="Rectangle 258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6" name="Rectangle 259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7" name="Line 260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8" name="Line 261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9" name="Rectangle 262"/>
                <p:cNvSpPr>
                  <a:spLocks noChangeArrowheads="1"/>
                </p:cNvSpPr>
                <p:nvPr/>
              </p:nvSpPr>
              <p:spPr bwMode="auto">
                <a:xfrm>
                  <a:off x="245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0" name="Line 263"/>
                <p:cNvSpPr>
                  <a:spLocks noChangeShapeType="1"/>
                </p:cNvSpPr>
                <p:nvPr/>
              </p:nvSpPr>
              <p:spPr bwMode="auto">
                <a:xfrm>
                  <a:off x="276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1" name="Line 264"/>
                <p:cNvSpPr>
                  <a:spLocks noChangeShapeType="1"/>
                </p:cNvSpPr>
                <p:nvPr/>
              </p:nvSpPr>
              <p:spPr bwMode="auto">
                <a:xfrm>
                  <a:off x="277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2" name="Rectangle 265"/>
                <p:cNvSpPr>
                  <a:spLocks noChangeArrowheads="1"/>
                </p:cNvSpPr>
                <p:nvPr/>
              </p:nvSpPr>
              <p:spPr bwMode="auto">
                <a:xfrm>
                  <a:off x="260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3" name="Line 266"/>
                <p:cNvSpPr>
                  <a:spLocks noChangeShapeType="1"/>
                </p:cNvSpPr>
                <p:nvPr/>
              </p:nvSpPr>
              <p:spPr bwMode="auto">
                <a:xfrm>
                  <a:off x="288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4" name="Line 267"/>
                <p:cNvSpPr>
                  <a:spLocks noChangeShapeType="1"/>
                </p:cNvSpPr>
                <p:nvPr/>
              </p:nvSpPr>
              <p:spPr bwMode="auto">
                <a:xfrm>
                  <a:off x="289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5" name="Line 26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6" name="Line 26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7" name="Line 27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8" name="Line 27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9" name="Line 27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0" name="Line 27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1" name="Rectangle 274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2" name="Line 275"/>
                <p:cNvSpPr>
                  <a:spLocks noChangeShapeType="1"/>
                </p:cNvSpPr>
                <p:nvPr/>
              </p:nvSpPr>
              <p:spPr bwMode="auto">
                <a:xfrm>
                  <a:off x="321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3" name="Line 276"/>
                <p:cNvSpPr>
                  <a:spLocks noChangeShapeType="1"/>
                </p:cNvSpPr>
                <p:nvPr/>
              </p:nvSpPr>
              <p:spPr bwMode="auto">
                <a:xfrm>
                  <a:off x="32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4" name="Rectangle 277"/>
                <p:cNvSpPr>
                  <a:spLocks noChangeArrowheads="1"/>
                </p:cNvSpPr>
                <p:nvPr/>
              </p:nvSpPr>
              <p:spPr bwMode="auto">
                <a:xfrm>
                  <a:off x="304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5" name="Rectangle 278"/>
                <p:cNvSpPr>
                  <a:spLocks noChangeArrowheads="1"/>
                </p:cNvSpPr>
                <p:nvPr/>
              </p:nvSpPr>
              <p:spPr bwMode="auto">
                <a:xfrm>
                  <a:off x="324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6" name="Line 279"/>
                <p:cNvSpPr>
                  <a:spLocks noChangeShapeType="1"/>
                </p:cNvSpPr>
                <p:nvPr/>
              </p:nvSpPr>
              <p:spPr bwMode="auto">
                <a:xfrm>
                  <a:off x="339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7" name="Line 280"/>
                <p:cNvSpPr>
                  <a:spLocks noChangeShapeType="1"/>
                </p:cNvSpPr>
                <p:nvPr/>
              </p:nvSpPr>
              <p:spPr bwMode="auto">
                <a:xfrm>
                  <a:off x="340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8" name="Rectangle 281"/>
                <p:cNvSpPr>
                  <a:spLocks noChangeArrowheads="1"/>
                </p:cNvSpPr>
                <p:nvPr/>
              </p:nvSpPr>
              <p:spPr bwMode="auto">
                <a:xfrm>
                  <a:off x="311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9" name="Rectangle 282"/>
                <p:cNvSpPr>
                  <a:spLocks noChangeArrowheads="1"/>
                </p:cNvSpPr>
                <p:nvPr/>
              </p:nvSpPr>
              <p:spPr bwMode="auto">
                <a:xfrm>
                  <a:off x="329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0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4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1" name="Rectangle 284"/>
                <p:cNvSpPr>
                  <a:spLocks noChangeArrowheads="1"/>
                </p:cNvSpPr>
                <p:nvPr/>
              </p:nvSpPr>
              <p:spPr bwMode="auto">
                <a:xfrm>
                  <a:off x="356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2" name="Rectangle 285"/>
                <p:cNvSpPr>
                  <a:spLocks noChangeArrowheads="1"/>
                </p:cNvSpPr>
                <p:nvPr/>
              </p:nvSpPr>
              <p:spPr bwMode="auto">
                <a:xfrm>
                  <a:off x="365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3" name="Rectangle 286"/>
                <p:cNvSpPr>
                  <a:spLocks noChangeArrowheads="1"/>
                </p:cNvSpPr>
                <p:nvPr/>
              </p:nvSpPr>
              <p:spPr bwMode="auto">
                <a:xfrm>
                  <a:off x="373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4" name="Rectangle 287"/>
                <p:cNvSpPr>
                  <a:spLocks noChangeArrowheads="1"/>
                </p:cNvSpPr>
                <p:nvPr/>
              </p:nvSpPr>
              <p:spPr bwMode="auto">
                <a:xfrm>
                  <a:off x="37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5" name="Rectangle 288"/>
                <p:cNvSpPr>
                  <a:spLocks noChangeArrowheads="1"/>
                </p:cNvSpPr>
                <p:nvPr/>
              </p:nvSpPr>
              <p:spPr bwMode="auto">
                <a:xfrm>
                  <a:off x="384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6" name="Rectangle 289"/>
                <p:cNvSpPr>
                  <a:spLocks noChangeArrowheads="1"/>
                </p:cNvSpPr>
                <p:nvPr/>
              </p:nvSpPr>
              <p:spPr bwMode="auto">
                <a:xfrm>
                  <a:off x="388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7" name="Rectangle 290"/>
                <p:cNvSpPr>
                  <a:spLocks noChangeArrowheads="1"/>
                </p:cNvSpPr>
                <p:nvPr/>
              </p:nvSpPr>
              <p:spPr bwMode="auto">
                <a:xfrm>
                  <a:off x="391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8" name="Rectangle 291"/>
                <p:cNvSpPr>
                  <a:spLocks noChangeArrowheads="1"/>
                </p:cNvSpPr>
                <p:nvPr/>
              </p:nvSpPr>
              <p:spPr bwMode="auto">
                <a:xfrm>
                  <a:off x="393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9" name="Rectangle 292"/>
                <p:cNvSpPr>
                  <a:spLocks noChangeArrowheads="1"/>
                </p:cNvSpPr>
                <p:nvPr/>
              </p:nvSpPr>
              <p:spPr bwMode="auto">
                <a:xfrm>
                  <a:off x="396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0" name="Rectangle 293"/>
                <p:cNvSpPr>
                  <a:spLocks noChangeArrowheads="1"/>
                </p:cNvSpPr>
                <p:nvPr/>
              </p:nvSpPr>
              <p:spPr bwMode="auto">
                <a:xfrm>
                  <a:off x="397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1" name="Rectangle 294"/>
                <p:cNvSpPr>
                  <a:spLocks noChangeArrowheads="1"/>
                </p:cNvSpPr>
                <p:nvPr/>
              </p:nvSpPr>
              <p:spPr bwMode="auto">
                <a:xfrm>
                  <a:off x="399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2" name="Rectangle 295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3" name="Rectangle 296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4" name="Rectangle 297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5" name="Rectangle 298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6" name="Rectangle 299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7" name="Line 300"/>
                <p:cNvSpPr>
                  <a:spLocks noChangeShapeType="1"/>
                </p:cNvSpPr>
                <p:nvPr/>
              </p:nvSpPr>
              <p:spPr bwMode="auto">
                <a:xfrm>
                  <a:off x="402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8" name="Line 301"/>
                <p:cNvSpPr>
                  <a:spLocks noChangeShapeType="1"/>
                </p:cNvSpPr>
                <p:nvPr/>
              </p:nvSpPr>
              <p:spPr bwMode="auto">
                <a:xfrm>
                  <a:off x="40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9" name="Rectangle 302"/>
                <p:cNvSpPr>
                  <a:spLocks noChangeArrowheads="1"/>
                </p:cNvSpPr>
                <p:nvPr/>
              </p:nvSpPr>
              <p:spPr bwMode="auto">
                <a:xfrm>
                  <a:off x="225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0" name="Rectangle 303"/>
                <p:cNvSpPr>
                  <a:spLocks noChangeArrowheads="1"/>
                </p:cNvSpPr>
                <p:nvPr/>
              </p:nvSpPr>
              <p:spPr bwMode="auto">
                <a:xfrm>
                  <a:off x="261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1" name="Rectangle 30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2" name="Line 305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3" name="Line 306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4" name="Line 307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5" name="Line 308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6" name="Line 309"/>
                <p:cNvSpPr>
                  <a:spLocks noChangeShapeType="1"/>
                </p:cNvSpPr>
                <p:nvPr/>
              </p:nvSpPr>
              <p:spPr bwMode="auto">
                <a:xfrm>
                  <a:off x="272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7" name="Line 310"/>
                <p:cNvSpPr>
                  <a:spLocks noChangeShapeType="1"/>
                </p:cNvSpPr>
                <p:nvPr/>
              </p:nvSpPr>
              <p:spPr bwMode="auto">
                <a:xfrm>
                  <a:off x="27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8" name="Rectangle 311"/>
                <p:cNvSpPr>
                  <a:spLocks noChangeArrowheads="1"/>
                </p:cNvSpPr>
                <p:nvPr/>
              </p:nvSpPr>
              <p:spPr bwMode="auto">
                <a:xfrm>
                  <a:off x="256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9" name="Rectangle 312"/>
                <p:cNvSpPr>
                  <a:spLocks noChangeArrowheads="1"/>
                </p:cNvSpPr>
                <p:nvPr/>
              </p:nvSpPr>
              <p:spPr bwMode="auto">
                <a:xfrm>
                  <a:off x="285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0" name="Rectangle 313"/>
                <p:cNvSpPr>
                  <a:spLocks noChangeArrowheads="1"/>
                </p:cNvSpPr>
                <p:nvPr/>
              </p:nvSpPr>
              <p:spPr bwMode="auto">
                <a:xfrm>
                  <a:off x="309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1" name="Rectangle 314"/>
                <p:cNvSpPr>
                  <a:spLocks noChangeArrowheads="1"/>
                </p:cNvSpPr>
                <p:nvPr/>
              </p:nvSpPr>
              <p:spPr bwMode="auto">
                <a:xfrm>
                  <a:off x="328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2" name="Rectangle 315"/>
                <p:cNvSpPr>
                  <a:spLocks noChangeArrowheads="1"/>
                </p:cNvSpPr>
                <p:nvPr/>
              </p:nvSpPr>
              <p:spPr bwMode="auto">
                <a:xfrm>
                  <a:off x="343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3" name="Line 316"/>
                <p:cNvSpPr>
                  <a:spLocks noChangeShapeType="1"/>
                </p:cNvSpPr>
                <p:nvPr/>
              </p:nvSpPr>
              <p:spPr bwMode="auto">
                <a:xfrm>
                  <a:off x="332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4" name="Line 317"/>
                <p:cNvSpPr>
                  <a:spLocks noChangeShapeType="1"/>
                </p:cNvSpPr>
                <p:nvPr/>
              </p:nvSpPr>
              <p:spPr bwMode="auto">
                <a:xfrm>
                  <a:off x="33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5" name="Line 318"/>
                <p:cNvSpPr>
                  <a:spLocks noChangeShapeType="1"/>
                </p:cNvSpPr>
                <p:nvPr/>
              </p:nvSpPr>
              <p:spPr bwMode="auto">
                <a:xfrm>
                  <a:off x="311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6" name="Line 319"/>
                <p:cNvSpPr>
                  <a:spLocks noChangeShapeType="1"/>
                </p:cNvSpPr>
                <p:nvPr/>
              </p:nvSpPr>
              <p:spPr bwMode="auto">
                <a:xfrm>
                  <a:off x="31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7" name="Line 320"/>
                <p:cNvSpPr>
                  <a:spLocks noChangeShapeType="1"/>
                </p:cNvSpPr>
                <p:nvPr/>
              </p:nvSpPr>
              <p:spPr bwMode="auto">
                <a:xfrm>
                  <a:off x="286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8" name="Line 321"/>
                <p:cNvSpPr>
                  <a:spLocks noChangeShapeType="1"/>
                </p:cNvSpPr>
                <p:nvPr/>
              </p:nvSpPr>
              <p:spPr bwMode="auto">
                <a:xfrm>
                  <a:off x="287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9" name="Line 322"/>
                <p:cNvSpPr>
                  <a:spLocks noChangeShapeType="1"/>
                </p:cNvSpPr>
                <p:nvPr/>
              </p:nvSpPr>
              <p:spPr bwMode="auto">
                <a:xfrm>
                  <a:off x="304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0" name="Line 323"/>
                <p:cNvSpPr>
                  <a:spLocks noChangeShapeType="1"/>
                </p:cNvSpPr>
                <p:nvPr/>
              </p:nvSpPr>
              <p:spPr bwMode="auto">
                <a:xfrm>
                  <a:off x="304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1" name="Line 324"/>
                <p:cNvSpPr>
                  <a:spLocks noChangeShapeType="1"/>
                </p:cNvSpPr>
                <p:nvPr/>
              </p:nvSpPr>
              <p:spPr bwMode="auto">
                <a:xfrm>
                  <a:off x="281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2" name="Line 325"/>
                <p:cNvSpPr>
                  <a:spLocks noChangeShapeType="1"/>
                </p:cNvSpPr>
                <p:nvPr/>
              </p:nvSpPr>
              <p:spPr bwMode="auto">
                <a:xfrm>
                  <a:off x="282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3" name="Line 326"/>
                <p:cNvSpPr>
                  <a:spLocks noChangeShapeType="1"/>
                </p:cNvSpPr>
                <p:nvPr/>
              </p:nvSpPr>
              <p:spPr bwMode="auto">
                <a:xfrm>
                  <a:off x="263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4" name="Line 327"/>
                <p:cNvSpPr>
                  <a:spLocks noChangeShapeType="1"/>
                </p:cNvSpPr>
                <p:nvPr/>
              </p:nvSpPr>
              <p:spPr bwMode="auto">
                <a:xfrm>
                  <a:off x="263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5" name="Line 328"/>
                <p:cNvSpPr>
                  <a:spLocks noChangeShapeType="1"/>
                </p:cNvSpPr>
                <p:nvPr/>
              </p:nvSpPr>
              <p:spPr bwMode="auto">
                <a:xfrm>
                  <a:off x="248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6" name="Line 329"/>
                <p:cNvSpPr>
                  <a:spLocks noChangeShapeType="1"/>
                </p:cNvSpPr>
                <p:nvPr/>
              </p:nvSpPr>
              <p:spPr bwMode="auto">
                <a:xfrm>
                  <a:off x="24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7" name="Line 330"/>
                <p:cNvSpPr>
                  <a:spLocks noChangeShapeType="1"/>
                </p:cNvSpPr>
                <p:nvPr/>
              </p:nvSpPr>
              <p:spPr bwMode="auto">
                <a:xfrm>
                  <a:off x="196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8" name="Line 331"/>
                <p:cNvSpPr>
                  <a:spLocks noChangeShapeType="1"/>
                </p:cNvSpPr>
                <p:nvPr/>
              </p:nvSpPr>
              <p:spPr bwMode="auto">
                <a:xfrm>
                  <a:off x="19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9" name="Line 332"/>
                <p:cNvSpPr>
                  <a:spLocks noChangeShapeType="1"/>
                </p:cNvSpPr>
                <p:nvPr/>
              </p:nvSpPr>
              <p:spPr bwMode="auto">
                <a:xfrm>
                  <a:off x="194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0" name="Line 333"/>
                <p:cNvSpPr>
                  <a:spLocks noChangeShapeType="1"/>
                </p:cNvSpPr>
                <p:nvPr/>
              </p:nvSpPr>
              <p:spPr bwMode="auto">
                <a:xfrm>
                  <a:off x="19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1" name="Line 334"/>
                <p:cNvSpPr>
                  <a:spLocks noChangeShapeType="1"/>
                </p:cNvSpPr>
                <p:nvPr/>
              </p:nvSpPr>
              <p:spPr bwMode="auto">
                <a:xfrm>
                  <a:off x="193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2" name="Line 335"/>
                <p:cNvSpPr>
                  <a:spLocks noChangeShapeType="1"/>
                </p:cNvSpPr>
                <p:nvPr/>
              </p:nvSpPr>
              <p:spPr bwMode="auto">
                <a:xfrm>
                  <a:off x="194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3" name="Line 336"/>
                <p:cNvSpPr>
                  <a:spLocks noChangeShapeType="1"/>
                </p:cNvSpPr>
                <p:nvPr/>
              </p:nvSpPr>
              <p:spPr bwMode="auto">
                <a:xfrm>
                  <a:off x="192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4" name="Line 337"/>
                <p:cNvSpPr>
                  <a:spLocks noChangeShapeType="1"/>
                </p:cNvSpPr>
                <p:nvPr/>
              </p:nvSpPr>
              <p:spPr bwMode="auto">
                <a:xfrm>
                  <a:off x="19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5" name="Line 338"/>
                <p:cNvSpPr>
                  <a:spLocks noChangeShapeType="1"/>
                </p:cNvSpPr>
                <p:nvPr/>
              </p:nvSpPr>
              <p:spPr bwMode="auto">
                <a:xfrm>
                  <a:off x="192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6" name="Line 339"/>
                <p:cNvSpPr>
                  <a:spLocks noChangeShapeType="1"/>
                </p:cNvSpPr>
                <p:nvPr/>
              </p:nvSpPr>
              <p:spPr bwMode="auto">
                <a:xfrm>
                  <a:off x="1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7" name="Line 340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8" name="Line 341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9" name="Line 342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0" name="Line 343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1" name="Line 344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2" name="Line 345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3" name="Line 346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4" name="Line 347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5" name="Line 348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6" name="Line 349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7" name="Line 350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8" name="Line 351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9" name="Line 352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0" name="Line 353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1" name="Line 354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2" name="Line 355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3" name="Line 356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4" name="Line 357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5" name="Line 358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6" name="Line 359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7" name="Line 360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8" name="Line 361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9" name="Line 362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0" name="Line 363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1" name="Line 364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2" name="Line 365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3" name="Line 366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4" name="Line 367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5" name="Line 368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6" name="Line 369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7" name="Line 370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8" name="Line 371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9" name="Line 372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0" name="Line 373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1" name="Line 374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2" name="Line 375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3" name="Rectangle 376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4" name="Line 377"/>
                <p:cNvSpPr>
                  <a:spLocks noChangeShapeType="1"/>
                </p:cNvSpPr>
                <p:nvPr/>
              </p:nvSpPr>
              <p:spPr bwMode="auto">
                <a:xfrm>
                  <a:off x="314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5" name="Line 378"/>
                <p:cNvSpPr>
                  <a:spLocks noChangeShapeType="1"/>
                </p:cNvSpPr>
                <p:nvPr/>
              </p:nvSpPr>
              <p:spPr bwMode="auto">
                <a:xfrm>
                  <a:off x="31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6" name="Line 379"/>
                <p:cNvSpPr>
                  <a:spLocks noChangeShapeType="1"/>
                </p:cNvSpPr>
                <p:nvPr/>
              </p:nvSpPr>
              <p:spPr bwMode="auto">
                <a:xfrm>
                  <a:off x="289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7" name="Line 380"/>
                <p:cNvSpPr>
                  <a:spLocks noChangeShapeType="1"/>
                </p:cNvSpPr>
                <p:nvPr/>
              </p:nvSpPr>
              <p:spPr bwMode="auto">
                <a:xfrm>
                  <a:off x="2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8" name="Line 381"/>
                <p:cNvSpPr>
                  <a:spLocks noChangeShapeType="1"/>
                </p:cNvSpPr>
                <p:nvPr/>
              </p:nvSpPr>
              <p:spPr bwMode="auto">
                <a:xfrm>
                  <a:off x="269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9" name="Line 382"/>
                <p:cNvSpPr>
                  <a:spLocks noChangeShapeType="1"/>
                </p:cNvSpPr>
                <p:nvPr/>
              </p:nvSpPr>
              <p:spPr bwMode="auto">
                <a:xfrm>
                  <a:off x="270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0" name="Rectangle 383"/>
                <p:cNvSpPr>
                  <a:spLocks noChangeArrowheads="1"/>
                </p:cNvSpPr>
                <p:nvPr/>
              </p:nvSpPr>
              <p:spPr bwMode="auto">
                <a:xfrm>
                  <a:off x="25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1" name="Line 384"/>
                <p:cNvSpPr>
                  <a:spLocks noChangeShapeType="1"/>
                </p:cNvSpPr>
                <p:nvPr/>
              </p:nvSpPr>
              <p:spPr bwMode="auto">
                <a:xfrm>
                  <a:off x="284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2" name="Line 385"/>
                <p:cNvSpPr>
                  <a:spLocks noChangeShapeType="1"/>
                </p:cNvSpPr>
                <p:nvPr/>
              </p:nvSpPr>
              <p:spPr bwMode="auto">
                <a:xfrm>
                  <a:off x="284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3" name="Line 386"/>
                <p:cNvSpPr>
                  <a:spLocks noChangeShapeType="1"/>
                </p:cNvSpPr>
                <p:nvPr/>
              </p:nvSpPr>
              <p:spPr bwMode="auto">
                <a:xfrm>
                  <a:off x="265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4" name="Line 387"/>
                <p:cNvSpPr>
                  <a:spLocks noChangeShapeType="1"/>
                </p:cNvSpPr>
                <p:nvPr/>
              </p:nvSpPr>
              <p:spPr bwMode="auto">
                <a:xfrm>
                  <a:off x="265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5" name="Rectangle 388"/>
                <p:cNvSpPr>
                  <a:spLocks noChangeArrowheads="1"/>
                </p:cNvSpPr>
                <p:nvPr/>
              </p:nvSpPr>
              <p:spPr bwMode="auto">
                <a:xfrm>
                  <a:off x="250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6" name="Line 389"/>
                <p:cNvSpPr>
                  <a:spLocks noChangeShapeType="1"/>
                </p:cNvSpPr>
                <p:nvPr/>
              </p:nvSpPr>
              <p:spPr bwMode="auto">
                <a:xfrm>
                  <a:off x="280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7" name="Line 390"/>
                <p:cNvSpPr>
                  <a:spLocks noChangeShapeType="1"/>
                </p:cNvSpPr>
                <p:nvPr/>
              </p:nvSpPr>
              <p:spPr bwMode="auto">
                <a:xfrm>
                  <a:off x="281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8" name="Line 391"/>
                <p:cNvSpPr>
                  <a:spLocks noChangeShapeType="1"/>
                </p:cNvSpPr>
                <p:nvPr/>
              </p:nvSpPr>
              <p:spPr bwMode="auto">
                <a:xfrm>
                  <a:off x="262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9" name="Line 392"/>
                <p:cNvSpPr>
                  <a:spLocks noChangeShapeType="1"/>
                </p:cNvSpPr>
                <p:nvPr/>
              </p:nvSpPr>
              <p:spPr bwMode="auto">
                <a:xfrm>
                  <a:off x="263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0" name="Line 393"/>
                <p:cNvSpPr>
                  <a:spLocks noChangeShapeType="1"/>
                </p:cNvSpPr>
                <p:nvPr/>
              </p:nvSpPr>
              <p:spPr bwMode="auto">
                <a:xfrm>
                  <a:off x="248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1" name="Line 394"/>
                <p:cNvSpPr>
                  <a:spLocks noChangeShapeType="1"/>
                </p:cNvSpPr>
                <p:nvPr/>
              </p:nvSpPr>
              <p:spPr bwMode="auto">
                <a:xfrm>
                  <a:off x="24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2" name="Line 395"/>
                <p:cNvSpPr>
                  <a:spLocks noChangeShapeType="1"/>
                </p:cNvSpPr>
                <p:nvPr/>
              </p:nvSpPr>
              <p:spPr bwMode="auto">
                <a:xfrm>
                  <a:off x="236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3" name="Line 396"/>
                <p:cNvSpPr>
                  <a:spLocks noChangeShapeType="1"/>
                </p:cNvSpPr>
                <p:nvPr/>
              </p:nvSpPr>
              <p:spPr bwMode="auto">
                <a:xfrm>
                  <a:off x="23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4" name="Rectangle 397"/>
                <p:cNvSpPr>
                  <a:spLocks noChangeArrowheads="1"/>
                </p:cNvSpPr>
                <p:nvPr/>
              </p:nvSpPr>
              <p:spPr bwMode="auto">
                <a:xfrm>
                  <a:off x="228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5" name="Rectangle 398"/>
                <p:cNvSpPr>
                  <a:spLocks noChangeArrowheads="1"/>
                </p:cNvSpPr>
                <p:nvPr/>
              </p:nvSpPr>
              <p:spPr bwMode="auto">
                <a:xfrm>
                  <a:off x="263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6" name="Rectangle 399"/>
                <p:cNvSpPr>
                  <a:spLocks noChangeArrowheads="1"/>
                </p:cNvSpPr>
                <p:nvPr/>
              </p:nvSpPr>
              <p:spPr bwMode="auto">
                <a:xfrm>
                  <a:off x="291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7" name="Rectangle 400"/>
                <p:cNvSpPr>
                  <a:spLocks noChangeArrowheads="1"/>
                </p:cNvSpPr>
                <p:nvPr/>
              </p:nvSpPr>
              <p:spPr bwMode="auto">
                <a:xfrm>
                  <a:off x="314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8" name="Rectangle 401"/>
                <p:cNvSpPr>
                  <a:spLocks noChangeArrowheads="1"/>
                </p:cNvSpPr>
                <p:nvPr/>
              </p:nvSpPr>
              <p:spPr bwMode="auto">
                <a:xfrm>
                  <a:off x="331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9" name="Rectangle 402"/>
                <p:cNvSpPr>
                  <a:spLocks noChangeArrowheads="1"/>
                </p:cNvSpPr>
                <p:nvPr/>
              </p:nvSpPr>
              <p:spPr bwMode="auto">
                <a:xfrm>
                  <a:off x="346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" name="Rectangle 403"/>
                <p:cNvSpPr>
                  <a:spLocks noChangeArrowheads="1"/>
                </p:cNvSpPr>
                <p:nvPr/>
              </p:nvSpPr>
              <p:spPr bwMode="auto">
                <a:xfrm>
                  <a:off x="358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1" name="Rectangle 404"/>
                <p:cNvSpPr>
                  <a:spLocks noChangeArrowheads="1"/>
                </p:cNvSpPr>
                <p:nvPr/>
              </p:nvSpPr>
              <p:spPr bwMode="auto">
                <a:xfrm>
                  <a:off x="367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2" name="Line 405"/>
                <p:cNvSpPr>
                  <a:spLocks noChangeShapeType="1"/>
                </p:cNvSpPr>
                <p:nvPr/>
              </p:nvSpPr>
              <p:spPr bwMode="auto">
                <a:xfrm>
                  <a:off x="360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" name="Line 406"/>
                <p:cNvSpPr>
                  <a:spLocks noChangeShapeType="1"/>
                </p:cNvSpPr>
                <p:nvPr/>
              </p:nvSpPr>
              <p:spPr bwMode="auto">
                <a:xfrm>
                  <a:off x="360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407"/>
              <p:cNvGrpSpPr>
                <a:grpSpLocks/>
              </p:cNvGrpSpPr>
              <p:nvPr/>
            </p:nvGrpSpPr>
            <p:grpSpPr bwMode="auto">
              <a:xfrm>
                <a:off x="1966" y="1835"/>
                <a:ext cx="2049" cy="1393"/>
                <a:chOff x="1966" y="1835"/>
                <a:chExt cx="2049" cy="1393"/>
              </a:xfrm>
            </p:grpSpPr>
            <p:sp>
              <p:nvSpPr>
                <p:cNvPr id="944" name="Rectangle 408"/>
                <p:cNvSpPr>
                  <a:spLocks noChangeArrowheads="1"/>
                </p:cNvSpPr>
                <p:nvPr/>
              </p:nvSpPr>
              <p:spPr bwMode="auto">
                <a:xfrm>
                  <a:off x="326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5" name="Rectangle 409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6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7" name="Rectangle 41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8" name="Rectangle 412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9" name="Line 413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0" name="Line 414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1" name="Rectangle 415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2" name="Line 416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3" name="Line 417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4" name="Rectangle 418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5" name="Rectangle 419"/>
                <p:cNvSpPr>
                  <a:spLocks noChangeArrowheads="1"/>
                </p:cNvSpPr>
                <p:nvPr/>
              </p:nvSpPr>
              <p:spPr bwMode="auto">
                <a:xfrm>
                  <a:off x="288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6" name="Rectangle 420"/>
                <p:cNvSpPr>
                  <a:spLocks noChangeArrowheads="1"/>
                </p:cNvSpPr>
                <p:nvPr/>
              </p:nvSpPr>
              <p:spPr bwMode="auto">
                <a:xfrm>
                  <a:off x="311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7" name="Line 421"/>
                <p:cNvSpPr>
                  <a:spLocks noChangeShapeType="1"/>
                </p:cNvSpPr>
                <p:nvPr/>
              </p:nvSpPr>
              <p:spPr bwMode="auto">
                <a:xfrm>
                  <a:off x="329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8" name="Line 422"/>
                <p:cNvSpPr>
                  <a:spLocks noChangeShapeType="1"/>
                </p:cNvSpPr>
                <p:nvPr/>
              </p:nvSpPr>
              <p:spPr bwMode="auto">
                <a:xfrm>
                  <a:off x="329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9" name="Rectangle 423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0" name="Line 424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1" name="Line 425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2" name="Line 426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3" name="Line 427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4" name="Line 428"/>
                <p:cNvSpPr>
                  <a:spLocks noChangeShapeType="1"/>
                </p:cNvSpPr>
                <p:nvPr/>
              </p:nvSpPr>
              <p:spPr bwMode="auto">
                <a:xfrm>
                  <a:off x="221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5" name="Line 429"/>
                <p:cNvSpPr>
                  <a:spLocks noChangeShapeType="1"/>
                </p:cNvSpPr>
                <p:nvPr/>
              </p:nvSpPr>
              <p:spPr bwMode="auto">
                <a:xfrm>
                  <a:off x="222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6" name="Line 430"/>
                <p:cNvSpPr>
                  <a:spLocks noChangeShapeType="1"/>
                </p:cNvSpPr>
                <p:nvPr/>
              </p:nvSpPr>
              <p:spPr bwMode="auto">
                <a:xfrm>
                  <a:off x="215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7" name="Line 431"/>
                <p:cNvSpPr>
                  <a:spLocks noChangeShapeType="1"/>
                </p:cNvSpPr>
                <p:nvPr/>
              </p:nvSpPr>
              <p:spPr bwMode="auto">
                <a:xfrm>
                  <a:off x="21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8" name="Line 432"/>
                <p:cNvSpPr>
                  <a:spLocks noChangeShapeType="1"/>
                </p:cNvSpPr>
                <p:nvPr/>
              </p:nvSpPr>
              <p:spPr bwMode="auto">
                <a:xfrm>
                  <a:off x="210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9" name="Line 433"/>
                <p:cNvSpPr>
                  <a:spLocks noChangeShapeType="1"/>
                </p:cNvSpPr>
                <p:nvPr/>
              </p:nvSpPr>
              <p:spPr bwMode="auto">
                <a:xfrm>
                  <a:off x="211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0" name="Line 434"/>
                <p:cNvSpPr>
                  <a:spLocks noChangeShapeType="1"/>
                </p:cNvSpPr>
                <p:nvPr/>
              </p:nvSpPr>
              <p:spPr bwMode="auto">
                <a:xfrm>
                  <a:off x="206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1" name="Line 435"/>
                <p:cNvSpPr>
                  <a:spLocks noChangeShapeType="1"/>
                </p:cNvSpPr>
                <p:nvPr/>
              </p:nvSpPr>
              <p:spPr bwMode="auto">
                <a:xfrm>
                  <a:off x="207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2" name="Line 436"/>
                <p:cNvSpPr>
                  <a:spLocks noChangeShapeType="1"/>
                </p:cNvSpPr>
                <p:nvPr/>
              </p:nvSpPr>
              <p:spPr bwMode="auto">
                <a:xfrm>
                  <a:off x="202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3" name="Line 437"/>
                <p:cNvSpPr>
                  <a:spLocks noChangeShapeType="1"/>
                </p:cNvSpPr>
                <p:nvPr/>
              </p:nvSpPr>
              <p:spPr bwMode="auto">
                <a:xfrm>
                  <a:off x="20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4" name="Line 438"/>
                <p:cNvSpPr>
                  <a:spLocks noChangeShapeType="1"/>
                </p:cNvSpPr>
                <p:nvPr/>
              </p:nvSpPr>
              <p:spPr bwMode="auto">
                <a:xfrm>
                  <a:off x="200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5" name="Line 439"/>
                <p:cNvSpPr>
                  <a:spLocks noChangeShapeType="1"/>
                </p:cNvSpPr>
                <p:nvPr/>
              </p:nvSpPr>
              <p:spPr bwMode="auto">
                <a:xfrm>
                  <a:off x="20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6" name="Line 440"/>
                <p:cNvSpPr>
                  <a:spLocks noChangeShapeType="1"/>
                </p:cNvSpPr>
                <p:nvPr/>
              </p:nvSpPr>
              <p:spPr bwMode="auto">
                <a:xfrm>
                  <a:off x="198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7" name="Line 441"/>
                <p:cNvSpPr>
                  <a:spLocks noChangeShapeType="1"/>
                </p:cNvSpPr>
                <p:nvPr/>
              </p:nvSpPr>
              <p:spPr bwMode="auto">
                <a:xfrm>
                  <a:off x="199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8" name="Rectangle 442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9" name="Rectangle 443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0" name="Rectangle 444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1" name="Rectangle 445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2" name="Rectangle 446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3" name="Rectangle 447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4" name="Rectangle 448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5" name="Rectangle 449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6" name="Rectangle 450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7" name="Rectangle 451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8" name="Rectangle 452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9" name="Rectangle 453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0" name="Rectangle 454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1" name="Rectangle 455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2" name="Line 456"/>
                <p:cNvSpPr>
                  <a:spLocks noChangeShapeType="1"/>
                </p:cNvSpPr>
                <p:nvPr/>
              </p:nvSpPr>
              <p:spPr bwMode="auto">
                <a:xfrm>
                  <a:off x="321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3" name="Line 457"/>
                <p:cNvSpPr>
                  <a:spLocks noChangeShapeType="1"/>
                </p:cNvSpPr>
                <p:nvPr/>
              </p:nvSpPr>
              <p:spPr bwMode="auto">
                <a:xfrm>
                  <a:off x="32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4" name="Line 45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5" name="Line 45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6" name="Line 46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7" name="Line 46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8" name="Line 46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9" name="Line 46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0" name="Line 464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1" name="Line 465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2" name="Rectangle 466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3" name="Rectangle 467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4" name="Line 468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5" name="Line 469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6" name="Line 47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7" name="Line 47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8" name="Line 47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9" name="Line 47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0" name="Line 474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1" name="Line 475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2" name="Line 476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3" name="Line 477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4" name="Line 47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5" name="Line 47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6" name="Line 480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7" name="Line 481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8" name="Line 482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9" name="Line 483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0" name="Rectangle 484"/>
                <p:cNvSpPr>
                  <a:spLocks noChangeArrowheads="1"/>
                </p:cNvSpPr>
                <p:nvPr/>
              </p:nvSpPr>
              <p:spPr bwMode="auto">
                <a:xfrm>
                  <a:off x="234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1" name="Rectangle 485"/>
                <p:cNvSpPr>
                  <a:spLocks noChangeArrowheads="1"/>
                </p:cNvSpPr>
                <p:nvPr/>
              </p:nvSpPr>
              <p:spPr bwMode="auto">
                <a:xfrm>
                  <a:off x="268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2" name="Line 486"/>
                <p:cNvSpPr>
                  <a:spLocks noChangeShapeType="1"/>
                </p:cNvSpPr>
                <p:nvPr/>
              </p:nvSpPr>
              <p:spPr bwMode="auto">
                <a:xfrm>
                  <a:off x="294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3" name="Line 487"/>
                <p:cNvSpPr>
                  <a:spLocks noChangeShapeType="1"/>
                </p:cNvSpPr>
                <p:nvPr/>
              </p:nvSpPr>
              <p:spPr bwMode="auto">
                <a:xfrm>
                  <a:off x="295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4" name="Line 488"/>
                <p:cNvSpPr>
                  <a:spLocks noChangeShapeType="1"/>
                </p:cNvSpPr>
                <p:nvPr/>
              </p:nvSpPr>
              <p:spPr bwMode="auto">
                <a:xfrm>
                  <a:off x="273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5" name="Line 489"/>
                <p:cNvSpPr>
                  <a:spLocks noChangeShapeType="1"/>
                </p:cNvSpPr>
                <p:nvPr/>
              </p:nvSpPr>
              <p:spPr bwMode="auto">
                <a:xfrm>
                  <a:off x="274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6" name="Rectangle 490"/>
                <p:cNvSpPr>
                  <a:spLocks noChangeArrowheads="1"/>
                </p:cNvSpPr>
                <p:nvPr/>
              </p:nvSpPr>
              <p:spPr bwMode="auto">
                <a:xfrm>
                  <a:off x="257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7" name="Line 491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" name="Line 492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9" name="Line 493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0" name="Line 494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1" name="Rectangle 495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2" name="Line 496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3" name="Line 497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" name="Line 498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" name="Line 499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" name="Line 500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" name="Line 501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8" name="Line 502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9" name="Line 503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" name="Rectangle 504"/>
                <p:cNvSpPr>
                  <a:spLocks noChangeArrowheads="1"/>
                </p:cNvSpPr>
                <p:nvPr/>
              </p:nvSpPr>
              <p:spPr bwMode="auto">
                <a:xfrm>
                  <a:off x="21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1" name="Rectangle 505"/>
                <p:cNvSpPr>
                  <a:spLocks noChangeArrowheads="1"/>
                </p:cNvSpPr>
                <p:nvPr/>
              </p:nvSpPr>
              <p:spPr bwMode="auto">
                <a:xfrm>
                  <a:off x="251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2" name="Line 506"/>
                <p:cNvSpPr>
                  <a:spLocks noChangeShapeType="1"/>
                </p:cNvSpPr>
                <p:nvPr/>
              </p:nvSpPr>
              <p:spPr bwMode="auto">
                <a:xfrm>
                  <a:off x="281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" name="Line 507"/>
                <p:cNvSpPr>
                  <a:spLocks noChangeShapeType="1"/>
                </p:cNvSpPr>
                <p:nvPr/>
              </p:nvSpPr>
              <p:spPr bwMode="auto">
                <a:xfrm>
                  <a:off x="282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" name="Rectangle 508"/>
                <p:cNvSpPr>
                  <a:spLocks noChangeArrowheads="1"/>
                </p:cNvSpPr>
                <p:nvPr/>
              </p:nvSpPr>
              <p:spPr bwMode="auto">
                <a:xfrm>
                  <a:off x="20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" name="Line 509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6" name="Line 510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7" name="Line 511"/>
                <p:cNvSpPr>
                  <a:spLocks noChangeShapeType="1"/>
                </p:cNvSpPr>
                <p:nvPr/>
              </p:nvSpPr>
              <p:spPr bwMode="auto">
                <a:xfrm>
                  <a:off x="234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" name="Line 512"/>
                <p:cNvSpPr>
                  <a:spLocks noChangeShapeType="1"/>
                </p:cNvSpPr>
                <p:nvPr/>
              </p:nvSpPr>
              <p:spPr bwMode="auto">
                <a:xfrm>
                  <a:off x="235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9" name="Line 513"/>
                <p:cNvSpPr>
                  <a:spLocks noChangeShapeType="1"/>
                </p:cNvSpPr>
                <p:nvPr/>
              </p:nvSpPr>
              <p:spPr bwMode="auto">
                <a:xfrm>
                  <a:off x="22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" name="Line 514"/>
                <p:cNvSpPr>
                  <a:spLocks noChangeShapeType="1"/>
                </p:cNvSpPr>
                <p:nvPr/>
              </p:nvSpPr>
              <p:spPr bwMode="auto">
                <a:xfrm>
                  <a:off x="226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1" name="Line 515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2" name="Line 516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3" name="Line 517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4" name="Line 518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" name="Rectangle 519"/>
                <p:cNvSpPr>
                  <a:spLocks noChangeArrowheads="1"/>
                </p:cNvSpPr>
                <p:nvPr/>
              </p:nvSpPr>
              <p:spPr bwMode="auto">
                <a:xfrm>
                  <a:off x="208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" name="Line 520"/>
                <p:cNvSpPr>
                  <a:spLocks noChangeShapeType="1"/>
                </p:cNvSpPr>
                <p:nvPr/>
              </p:nvSpPr>
              <p:spPr bwMode="auto">
                <a:xfrm>
                  <a:off x="247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" name="Line 521"/>
                <p:cNvSpPr>
                  <a:spLocks noChangeShapeType="1"/>
                </p:cNvSpPr>
                <p:nvPr/>
              </p:nvSpPr>
              <p:spPr bwMode="auto">
                <a:xfrm>
                  <a:off x="248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" name="Line 522"/>
                <p:cNvSpPr>
                  <a:spLocks noChangeShapeType="1"/>
                </p:cNvSpPr>
                <p:nvPr/>
              </p:nvSpPr>
              <p:spPr bwMode="auto">
                <a:xfrm>
                  <a:off x="235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9" name="Line 523"/>
                <p:cNvSpPr>
                  <a:spLocks noChangeShapeType="1"/>
                </p:cNvSpPr>
                <p:nvPr/>
              </p:nvSpPr>
              <p:spPr bwMode="auto">
                <a:xfrm>
                  <a:off x="236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" name="Line 524"/>
                <p:cNvSpPr>
                  <a:spLocks noChangeShapeType="1"/>
                </p:cNvSpPr>
                <p:nvPr/>
              </p:nvSpPr>
              <p:spPr bwMode="auto">
                <a:xfrm>
                  <a:off x="226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1" name="Line 525"/>
                <p:cNvSpPr>
                  <a:spLocks noChangeShapeType="1"/>
                </p:cNvSpPr>
                <p:nvPr/>
              </p:nvSpPr>
              <p:spPr bwMode="auto">
                <a:xfrm>
                  <a:off x="227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2" name="Rectangle 526"/>
                <p:cNvSpPr>
                  <a:spLocks noChangeArrowheads="1"/>
                </p:cNvSpPr>
                <p:nvPr/>
              </p:nvSpPr>
              <p:spPr bwMode="auto">
                <a:xfrm>
                  <a:off x="219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3" name="Line 527"/>
                <p:cNvSpPr>
                  <a:spLocks noChangeShapeType="1"/>
                </p:cNvSpPr>
                <p:nvPr/>
              </p:nvSpPr>
              <p:spPr bwMode="auto">
                <a:xfrm>
                  <a:off x="256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4" name="Line 528"/>
                <p:cNvSpPr>
                  <a:spLocks noChangeShapeType="1"/>
                </p:cNvSpPr>
                <p:nvPr/>
              </p:nvSpPr>
              <p:spPr bwMode="auto">
                <a:xfrm>
                  <a:off x="256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5" name="Line 529"/>
                <p:cNvSpPr>
                  <a:spLocks noChangeShapeType="1"/>
                </p:cNvSpPr>
                <p:nvPr/>
              </p:nvSpPr>
              <p:spPr bwMode="auto">
                <a:xfrm>
                  <a:off x="243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6" name="Line 530"/>
                <p:cNvSpPr>
                  <a:spLocks noChangeShapeType="1"/>
                </p:cNvSpPr>
                <p:nvPr/>
              </p:nvSpPr>
              <p:spPr bwMode="auto">
                <a:xfrm>
                  <a:off x="243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7" name="Rectangle 531"/>
                <p:cNvSpPr>
                  <a:spLocks noChangeArrowheads="1"/>
                </p:cNvSpPr>
                <p:nvPr/>
              </p:nvSpPr>
              <p:spPr bwMode="auto">
                <a:xfrm>
                  <a:off x="233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8" name="Line 532"/>
                <p:cNvSpPr>
                  <a:spLocks noChangeShapeType="1"/>
                </p:cNvSpPr>
                <p:nvPr/>
              </p:nvSpPr>
              <p:spPr bwMode="auto">
                <a:xfrm>
                  <a:off x="266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9" name="Line 533"/>
                <p:cNvSpPr>
                  <a:spLocks noChangeShapeType="1"/>
                </p:cNvSpPr>
                <p:nvPr/>
              </p:nvSpPr>
              <p:spPr bwMode="auto">
                <a:xfrm>
                  <a:off x="267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0" name="Rectangle 534"/>
                <p:cNvSpPr>
                  <a:spLocks noChangeArrowheads="1"/>
                </p:cNvSpPr>
                <p:nvPr/>
              </p:nvSpPr>
              <p:spPr bwMode="auto">
                <a:xfrm>
                  <a:off x="251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1" name="Line 535"/>
                <p:cNvSpPr>
                  <a:spLocks noChangeShapeType="1"/>
                </p:cNvSpPr>
                <p:nvPr/>
              </p:nvSpPr>
              <p:spPr bwMode="auto">
                <a:xfrm>
                  <a:off x="281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2" name="Line 536"/>
                <p:cNvSpPr>
                  <a:spLocks noChangeShapeType="1"/>
                </p:cNvSpPr>
                <p:nvPr/>
              </p:nvSpPr>
              <p:spPr bwMode="auto">
                <a:xfrm>
                  <a:off x="282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3" name="Line 537"/>
                <p:cNvSpPr>
                  <a:spLocks noChangeShapeType="1"/>
                </p:cNvSpPr>
                <p:nvPr/>
              </p:nvSpPr>
              <p:spPr bwMode="auto">
                <a:xfrm>
                  <a:off x="263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4" name="Line 538"/>
                <p:cNvSpPr>
                  <a:spLocks noChangeShapeType="1"/>
                </p:cNvSpPr>
                <p:nvPr/>
              </p:nvSpPr>
              <p:spPr bwMode="auto">
                <a:xfrm>
                  <a:off x="263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5" name="Line 539"/>
                <p:cNvSpPr>
                  <a:spLocks noChangeShapeType="1"/>
                </p:cNvSpPr>
                <p:nvPr/>
              </p:nvSpPr>
              <p:spPr bwMode="auto">
                <a:xfrm>
                  <a:off x="248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" name="Line 540"/>
                <p:cNvSpPr>
                  <a:spLocks noChangeShapeType="1"/>
                </p:cNvSpPr>
                <p:nvPr/>
              </p:nvSpPr>
              <p:spPr bwMode="auto">
                <a:xfrm>
                  <a:off x="249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" name="Line 541"/>
                <p:cNvSpPr>
                  <a:spLocks noChangeShapeType="1"/>
                </p:cNvSpPr>
                <p:nvPr/>
              </p:nvSpPr>
              <p:spPr bwMode="auto">
                <a:xfrm>
                  <a:off x="236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8" name="Line 542"/>
                <p:cNvSpPr>
                  <a:spLocks noChangeShapeType="1"/>
                </p:cNvSpPr>
                <p:nvPr/>
              </p:nvSpPr>
              <p:spPr bwMode="auto">
                <a:xfrm>
                  <a:off x="237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9" name="Line 543"/>
                <p:cNvSpPr>
                  <a:spLocks noChangeShapeType="1"/>
                </p:cNvSpPr>
                <p:nvPr/>
              </p:nvSpPr>
              <p:spPr bwMode="auto">
                <a:xfrm>
                  <a:off x="227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0" name="Line 544"/>
                <p:cNvSpPr>
                  <a:spLocks noChangeShapeType="1"/>
                </p:cNvSpPr>
                <p:nvPr/>
              </p:nvSpPr>
              <p:spPr bwMode="auto">
                <a:xfrm>
                  <a:off x="228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1" name="Line 545"/>
                <p:cNvSpPr>
                  <a:spLocks noChangeShapeType="1"/>
                </p:cNvSpPr>
                <p:nvPr/>
              </p:nvSpPr>
              <p:spPr bwMode="auto">
                <a:xfrm>
                  <a:off x="219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2" name="Line 546"/>
                <p:cNvSpPr>
                  <a:spLocks noChangeShapeType="1"/>
                </p:cNvSpPr>
                <p:nvPr/>
              </p:nvSpPr>
              <p:spPr bwMode="auto">
                <a:xfrm>
                  <a:off x="220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Line 547"/>
                <p:cNvSpPr>
                  <a:spLocks noChangeShapeType="1"/>
                </p:cNvSpPr>
                <p:nvPr/>
              </p:nvSpPr>
              <p:spPr bwMode="auto">
                <a:xfrm>
                  <a:off x="214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Line 548"/>
                <p:cNvSpPr>
                  <a:spLocks noChangeShapeType="1"/>
                </p:cNvSpPr>
                <p:nvPr/>
              </p:nvSpPr>
              <p:spPr bwMode="auto">
                <a:xfrm>
                  <a:off x="214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Line 549"/>
                <p:cNvSpPr>
                  <a:spLocks noChangeShapeType="1"/>
                </p:cNvSpPr>
                <p:nvPr/>
              </p:nvSpPr>
              <p:spPr bwMode="auto">
                <a:xfrm>
                  <a:off x="282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Line 550"/>
                <p:cNvSpPr>
                  <a:spLocks noChangeShapeType="1"/>
                </p:cNvSpPr>
                <p:nvPr/>
              </p:nvSpPr>
              <p:spPr bwMode="auto">
                <a:xfrm>
                  <a:off x="283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7" name="Line 551"/>
                <p:cNvSpPr>
                  <a:spLocks noChangeShapeType="1"/>
                </p:cNvSpPr>
                <p:nvPr/>
              </p:nvSpPr>
              <p:spPr bwMode="auto">
                <a:xfrm>
                  <a:off x="263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8" name="Line 552"/>
                <p:cNvSpPr>
                  <a:spLocks noChangeShapeType="1"/>
                </p:cNvSpPr>
                <p:nvPr/>
              </p:nvSpPr>
              <p:spPr bwMode="auto">
                <a:xfrm>
                  <a:off x="264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9" name="Rectangle 553"/>
                <p:cNvSpPr>
                  <a:spLocks noChangeArrowheads="1"/>
                </p:cNvSpPr>
                <p:nvPr/>
              </p:nvSpPr>
              <p:spPr bwMode="auto">
                <a:xfrm>
                  <a:off x="250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0" name="Line 554"/>
                <p:cNvSpPr>
                  <a:spLocks noChangeShapeType="1"/>
                </p:cNvSpPr>
                <p:nvPr/>
              </p:nvSpPr>
              <p:spPr bwMode="auto">
                <a:xfrm>
                  <a:off x="280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1" name="Line 555"/>
                <p:cNvSpPr>
                  <a:spLocks noChangeShapeType="1"/>
                </p:cNvSpPr>
                <p:nvPr/>
              </p:nvSpPr>
              <p:spPr bwMode="auto">
                <a:xfrm>
                  <a:off x="280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2" name="Line 556"/>
                <p:cNvSpPr>
                  <a:spLocks noChangeShapeType="1"/>
                </p:cNvSpPr>
                <p:nvPr/>
              </p:nvSpPr>
              <p:spPr bwMode="auto">
                <a:xfrm>
                  <a:off x="262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3" name="Line 557"/>
                <p:cNvSpPr>
                  <a:spLocks noChangeShapeType="1"/>
                </p:cNvSpPr>
                <p:nvPr/>
              </p:nvSpPr>
              <p:spPr bwMode="auto">
                <a:xfrm>
                  <a:off x="262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4" name="Line 558"/>
                <p:cNvSpPr>
                  <a:spLocks noChangeShapeType="1"/>
                </p:cNvSpPr>
                <p:nvPr/>
              </p:nvSpPr>
              <p:spPr bwMode="auto">
                <a:xfrm>
                  <a:off x="250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5" name="Line 559"/>
                <p:cNvSpPr>
                  <a:spLocks noChangeShapeType="1"/>
                </p:cNvSpPr>
                <p:nvPr/>
              </p:nvSpPr>
              <p:spPr bwMode="auto">
                <a:xfrm>
                  <a:off x="251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6" name="Line 560"/>
                <p:cNvSpPr>
                  <a:spLocks noChangeShapeType="1"/>
                </p:cNvSpPr>
                <p:nvPr/>
              </p:nvSpPr>
              <p:spPr bwMode="auto">
                <a:xfrm>
                  <a:off x="238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7" name="Line 561"/>
                <p:cNvSpPr>
                  <a:spLocks noChangeShapeType="1"/>
                </p:cNvSpPr>
                <p:nvPr/>
              </p:nvSpPr>
              <p:spPr bwMode="auto">
                <a:xfrm>
                  <a:off x="239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" name="Line 562"/>
                <p:cNvSpPr>
                  <a:spLocks noChangeShapeType="1"/>
                </p:cNvSpPr>
                <p:nvPr/>
              </p:nvSpPr>
              <p:spPr bwMode="auto">
                <a:xfrm>
                  <a:off x="228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9" name="Line 563"/>
                <p:cNvSpPr>
                  <a:spLocks noChangeShapeType="1"/>
                </p:cNvSpPr>
                <p:nvPr/>
              </p:nvSpPr>
              <p:spPr bwMode="auto">
                <a:xfrm>
                  <a:off x="22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0" name="Line 564"/>
                <p:cNvSpPr>
                  <a:spLocks noChangeShapeType="1"/>
                </p:cNvSpPr>
                <p:nvPr/>
              </p:nvSpPr>
              <p:spPr bwMode="auto">
                <a:xfrm>
                  <a:off x="221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1" name="Line 565"/>
                <p:cNvSpPr>
                  <a:spLocks noChangeShapeType="1"/>
                </p:cNvSpPr>
                <p:nvPr/>
              </p:nvSpPr>
              <p:spPr bwMode="auto">
                <a:xfrm>
                  <a:off x="221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2" name="Line 566"/>
                <p:cNvSpPr>
                  <a:spLocks noChangeShapeType="1"/>
                </p:cNvSpPr>
                <p:nvPr/>
              </p:nvSpPr>
              <p:spPr bwMode="auto">
                <a:xfrm>
                  <a:off x="214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3" name="Line 567"/>
                <p:cNvSpPr>
                  <a:spLocks noChangeShapeType="1"/>
                </p:cNvSpPr>
                <p:nvPr/>
              </p:nvSpPr>
              <p:spPr bwMode="auto">
                <a:xfrm>
                  <a:off x="21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4" name="Line 568"/>
                <p:cNvSpPr>
                  <a:spLocks noChangeShapeType="1"/>
                </p:cNvSpPr>
                <p:nvPr/>
              </p:nvSpPr>
              <p:spPr bwMode="auto">
                <a:xfrm>
                  <a:off x="209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5" name="Line 569"/>
                <p:cNvSpPr>
                  <a:spLocks noChangeShapeType="1"/>
                </p:cNvSpPr>
                <p:nvPr/>
              </p:nvSpPr>
              <p:spPr bwMode="auto">
                <a:xfrm>
                  <a:off x="210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6" name="Line 570"/>
                <p:cNvSpPr>
                  <a:spLocks noChangeShapeType="1"/>
                </p:cNvSpPr>
                <p:nvPr/>
              </p:nvSpPr>
              <p:spPr bwMode="auto">
                <a:xfrm>
                  <a:off x="206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7" name="Line 571"/>
                <p:cNvSpPr>
                  <a:spLocks noChangeShapeType="1"/>
                </p:cNvSpPr>
                <p:nvPr/>
              </p:nvSpPr>
              <p:spPr bwMode="auto">
                <a:xfrm>
                  <a:off x="206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8" name="Line 572"/>
                <p:cNvSpPr>
                  <a:spLocks noChangeShapeType="1"/>
                </p:cNvSpPr>
                <p:nvPr/>
              </p:nvSpPr>
              <p:spPr bwMode="auto">
                <a:xfrm>
                  <a:off x="202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9" name="Line 573"/>
                <p:cNvSpPr>
                  <a:spLocks noChangeShapeType="1"/>
                </p:cNvSpPr>
                <p:nvPr/>
              </p:nvSpPr>
              <p:spPr bwMode="auto">
                <a:xfrm>
                  <a:off x="20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" name="Line 574"/>
                <p:cNvSpPr>
                  <a:spLocks noChangeShapeType="1"/>
                </p:cNvSpPr>
                <p:nvPr/>
              </p:nvSpPr>
              <p:spPr bwMode="auto">
                <a:xfrm>
                  <a:off x="200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1" name="Line 575"/>
                <p:cNvSpPr>
                  <a:spLocks noChangeShapeType="1"/>
                </p:cNvSpPr>
                <p:nvPr/>
              </p:nvSpPr>
              <p:spPr bwMode="auto">
                <a:xfrm>
                  <a:off x="20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2" name="Line 576"/>
                <p:cNvSpPr>
                  <a:spLocks noChangeShapeType="1"/>
                </p:cNvSpPr>
                <p:nvPr/>
              </p:nvSpPr>
              <p:spPr bwMode="auto">
                <a:xfrm>
                  <a:off x="197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3" name="Line 577"/>
                <p:cNvSpPr>
                  <a:spLocks noChangeShapeType="1"/>
                </p:cNvSpPr>
                <p:nvPr/>
              </p:nvSpPr>
              <p:spPr bwMode="auto">
                <a:xfrm>
                  <a:off x="19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4" name="Line 578"/>
                <p:cNvSpPr>
                  <a:spLocks noChangeShapeType="1"/>
                </p:cNvSpPr>
                <p:nvPr/>
              </p:nvSpPr>
              <p:spPr bwMode="auto">
                <a:xfrm>
                  <a:off x="196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5" name="Line 579"/>
                <p:cNvSpPr>
                  <a:spLocks noChangeShapeType="1"/>
                </p:cNvSpPr>
                <p:nvPr/>
              </p:nvSpPr>
              <p:spPr bwMode="auto">
                <a:xfrm>
                  <a:off x="197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6" name="Rectangle 580"/>
                <p:cNvSpPr>
                  <a:spLocks noChangeArrowheads="1"/>
                </p:cNvSpPr>
                <p:nvPr/>
              </p:nvSpPr>
              <p:spPr bwMode="auto">
                <a:xfrm>
                  <a:off x="28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7" name="Rectangle 581"/>
                <p:cNvSpPr>
                  <a:spLocks noChangeArrowheads="1"/>
                </p:cNvSpPr>
                <p:nvPr/>
              </p:nvSpPr>
              <p:spPr bwMode="auto">
                <a:xfrm>
                  <a:off x="307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8" name="Rectangle 582"/>
                <p:cNvSpPr>
                  <a:spLocks noChangeArrowheads="1"/>
                </p:cNvSpPr>
                <p:nvPr/>
              </p:nvSpPr>
              <p:spPr bwMode="auto">
                <a:xfrm>
                  <a:off x="279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9" name="Rectangle 583"/>
                <p:cNvSpPr>
                  <a:spLocks noChangeArrowheads="1"/>
                </p:cNvSpPr>
                <p:nvPr/>
              </p:nvSpPr>
              <p:spPr bwMode="auto">
                <a:xfrm>
                  <a:off x="304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0" name="Rectangle 584"/>
                <p:cNvSpPr>
                  <a:spLocks noChangeArrowheads="1"/>
                </p:cNvSpPr>
                <p:nvPr/>
              </p:nvSpPr>
              <p:spPr bwMode="auto">
                <a:xfrm>
                  <a:off x="21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1" name="Rectangle 585"/>
                <p:cNvSpPr>
                  <a:spLocks noChangeArrowheads="1"/>
                </p:cNvSpPr>
                <p:nvPr/>
              </p:nvSpPr>
              <p:spPr bwMode="auto">
                <a:xfrm>
                  <a:off x="251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2" name="Line 586"/>
                <p:cNvSpPr>
                  <a:spLocks noChangeShapeType="1"/>
                </p:cNvSpPr>
                <p:nvPr/>
              </p:nvSpPr>
              <p:spPr bwMode="auto">
                <a:xfrm>
                  <a:off x="281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3" name="Line 587"/>
                <p:cNvSpPr>
                  <a:spLocks noChangeShapeType="1"/>
                </p:cNvSpPr>
                <p:nvPr/>
              </p:nvSpPr>
              <p:spPr bwMode="auto">
                <a:xfrm>
                  <a:off x="282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4" name="Line 588"/>
                <p:cNvSpPr>
                  <a:spLocks noChangeShapeType="1"/>
                </p:cNvSpPr>
                <p:nvPr/>
              </p:nvSpPr>
              <p:spPr bwMode="auto">
                <a:xfrm>
                  <a:off x="263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5" name="Line 589"/>
                <p:cNvSpPr>
                  <a:spLocks noChangeShapeType="1"/>
                </p:cNvSpPr>
                <p:nvPr/>
              </p:nvSpPr>
              <p:spPr bwMode="auto">
                <a:xfrm>
                  <a:off x="263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6" name="Line 590"/>
                <p:cNvSpPr>
                  <a:spLocks noChangeShapeType="1"/>
                </p:cNvSpPr>
                <p:nvPr/>
              </p:nvSpPr>
              <p:spPr bwMode="auto">
                <a:xfrm>
                  <a:off x="248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" name="Line 591"/>
                <p:cNvSpPr>
                  <a:spLocks noChangeShapeType="1"/>
                </p:cNvSpPr>
                <p:nvPr/>
              </p:nvSpPr>
              <p:spPr bwMode="auto">
                <a:xfrm>
                  <a:off x="24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8" name="Line 592"/>
                <p:cNvSpPr>
                  <a:spLocks noChangeShapeType="1"/>
                </p:cNvSpPr>
                <p:nvPr/>
              </p:nvSpPr>
              <p:spPr bwMode="auto">
                <a:xfrm>
                  <a:off x="236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9" name="Line 593"/>
                <p:cNvSpPr>
                  <a:spLocks noChangeShapeType="1"/>
                </p:cNvSpPr>
                <p:nvPr/>
              </p:nvSpPr>
              <p:spPr bwMode="auto">
                <a:xfrm>
                  <a:off x="237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0" name="Rectangle 59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1" name="Line 595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2" name="Line 596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3" name="Line 597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4" name="Line 598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5" name="Line 599"/>
                <p:cNvSpPr>
                  <a:spLocks noChangeShapeType="1"/>
                </p:cNvSpPr>
                <p:nvPr/>
              </p:nvSpPr>
              <p:spPr bwMode="auto">
                <a:xfrm>
                  <a:off x="272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6" name="Line 600"/>
                <p:cNvSpPr>
                  <a:spLocks noChangeShapeType="1"/>
                </p:cNvSpPr>
                <p:nvPr/>
              </p:nvSpPr>
              <p:spPr bwMode="auto">
                <a:xfrm>
                  <a:off x="27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7" name="Rectangle 601"/>
                <p:cNvSpPr>
                  <a:spLocks noChangeArrowheads="1"/>
                </p:cNvSpPr>
                <p:nvPr/>
              </p:nvSpPr>
              <p:spPr bwMode="auto">
                <a:xfrm>
                  <a:off x="256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8" name="Line 602"/>
                <p:cNvSpPr>
                  <a:spLocks noChangeShapeType="1"/>
                </p:cNvSpPr>
                <p:nvPr/>
              </p:nvSpPr>
              <p:spPr bwMode="auto">
                <a:xfrm>
                  <a:off x="285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9" name="Line 603"/>
                <p:cNvSpPr>
                  <a:spLocks noChangeShapeType="1"/>
                </p:cNvSpPr>
                <p:nvPr/>
              </p:nvSpPr>
              <p:spPr bwMode="auto">
                <a:xfrm>
                  <a:off x="285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0" name="Line 60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1" name="Line 60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2" name="Rectangle 606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3" name="Rectangle 607"/>
                <p:cNvSpPr>
                  <a:spLocks noChangeArrowheads="1"/>
                </p:cNvSpPr>
                <p:nvPr/>
              </p:nvSpPr>
              <p:spPr bwMode="auto">
                <a:xfrm>
                  <a:off x="315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608"/>
              <p:cNvGrpSpPr>
                <a:grpSpLocks/>
              </p:cNvGrpSpPr>
              <p:nvPr/>
            </p:nvGrpSpPr>
            <p:grpSpPr bwMode="auto">
              <a:xfrm>
                <a:off x="1985" y="1835"/>
                <a:ext cx="2042" cy="1393"/>
                <a:chOff x="1985" y="1835"/>
                <a:chExt cx="2042" cy="1393"/>
              </a:xfrm>
            </p:grpSpPr>
            <p:sp>
              <p:nvSpPr>
                <p:cNvPr id="744" name="Rectangle 609"/>
                <p:cNvSpPr>
                  <a:spLocks noChangeArrowheads="1"/>
                </p:cNvSpPr>
                <p:nvPr/>
              </p:nvSpPr>
              <p:spPr bwMode="auto">
                <a:xfrm>
                  <a:off x="33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" name="Rectangle 610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" name="Rectangle 611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" name="Rectangle 612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" name="Line 613"/>
                <p:cNvSpPr>
                  <a:spLocks noChangeShapeType="1"/>
                </p:cNvSpPr>
                <p:nvPr/>
              </p:nvSpPr>
              <p:spPr bwMode="auto">
                <a:xfrm>
                  <a:off x="374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" name="Line 614"/>
                <p:cNvSpPr>
                  <a:spLocks noChangeShapeType="1"/>
                </p:cNvSpPr>
                <p:nvPr/>
              </p:nvSpPr>
              <p:spPr bwMode="auto">
                <a:xfrm>
                  <a:off x="375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" name="Rectangle 615"/>
                <p:cNvSpPr>
                  <a:spLocks noChangeArrowheads="1"/>
                </p:cNvSpPr>
                <p:nvPr/>
              </p:nvSpPr>
              <p:spPr bwMode="auto">
                <a:xfrm>
                  <a:off x="302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" name="Rectangle 616"/>
                <p:cNvSpPr>
                  <a:spLocks noChangeArrowheads="1"/>
                </p:cNvSpPr>
                <p:nvPr/>
              </p:nvSpPr>
              <p:spPr bwMode="auto">
                <a:xfrm>
                  <a:off x="322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" name="Line 617"/>
                <p:cNvSpPr>
                  <a:spLocks noChangeShapeType="1"/>
                </p:cNvSpPr>
                <p:nvPr/>
              </p:nvSpPr>
              <p:spPr bwMode="auto">
                <a:xfrm>
                  <a:off x="338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" name="Line 618"/>
                <p:cNvSpPr>
                  <a:spLocks noChangeShapeType="1"/>
                </p:cNvSpPr>
                <p:nvPr/>
              </p:nvSpPr>
              <p:spPr bwMode="auto">
                <a:xfrm>
                  <a:off x="33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" name="Line 619"/>
                <p:cNvSpPr>
                  <a:spLocks noChangeShapeType="1"/>
                </p:cNvSpPr>
                <p:nvPr/>
              </p:nvSpPr>
              <p:spPr bwMode="auto">
                <a:xfrm>
                  <a:off x="309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" name="Line 620"/>
                <p:cNvSpPr>
                  <a:spLocks noChangeShapeType="1"/>
                </p:cNvSpPr>
                <p:nvPr/>
              </p:nvSpPr>
              <p:spPr bwMode="auto">
                <a:xfrm>
                  <a:off x="309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" name="Line 621"/>
                <p:cNvSpPr>
                  <a:spLocks noChangeShapeType="1"/>
                </p:cNvSpPr>
                <p:nvPr/>
              </p:nvSpPr>
              <p:spPr bwMode="auto">
                <a:xfrm>
                  <a:off x="285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" name="Line 622"/>
                <p:cNvSpPr>
                  <a:spLocks noChangeShapeType="1"/>
                </p:cNvSpPr>
                <p:nvPr/>
              </p:nvSpPr>
              <p:spPr bwMode="auto">
                <a:xfrm>
                  <a:off x="285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" name="Rectangle 623"/>
                <p:cNvSpPr>
                  <a:spLocks noChangeArrowheads="1"/>
                </p:cNvSpPr>
                <p:nvPr/>
              </p:nvSpPr>
              <p:spPr bwMode="auto">
                <a:xfrm>
                  <a:off x="267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" name="Rectangle 624"/>
                <p:cNvSpPr>
                  <a:spLocks noChangeArrowheads="1"/>
                </p:cNvSpPr>
                <p:nvPr/>
              </p:nvSpPr>
              <p:spPr bwMode="auto">
                <a:xfrm>
                  <a:off x="294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" name="Rectangle 625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1" name="Line 626"/>
                <p:cNvSpPr>
                  <a:spLocks noChangeShapeType="1"/>
                </p:cNvSpPr>
                <p:nvPr/>
              </p:nvSpPr>
              <p:spPr bwMode="auto">
                <a:xfrm>
                  <a:off x="333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" name="Line 627"/>
                <p:cNvSpPr>
                  <a:spLocks noChangeShapeType="1"/>
                </p:cNvSpPr>
                <p:nvPr/>
              </p:nvSpPr>
              <p:spPr bwMode="auto">
                <a:xfrm>
                  <a:off x="333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" name="Rectangle 628"/>
                <p:cNvSpPr>
                  <a:spLocks noChangeArrowheads="1"/>
                </p:cNvSpPr>
                <p:nvPr/>
              </p:nvSpPr>
              <p:spPr bwMode="auto">
                <a:xfrm>
                  <a:off x="305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4" name="Rectangle 629"/>
                <p:cNvSpPr>
                  <a:spLocks noChangeArrowheads="1"/>
                </p:cNvSpPr>
                <p:nvPr/>
              </p:nvSpPr>
              <p:spPr bwMode="auto">
                <a:xfrm>
                  <a:off x="324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" name="Line 630"/>
                <p:cNvSpPr>
                  <a:spLocks noChangeShapeType="1"/>
                </p:cNvSpPr>
                <p:nvPr/>
              </p:nvSpPr>
              <p:spPr bwMode="auto">
                <a:xfrm>
                  <a:off x="340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" name="Line 631"/>
                <p:cNvSpPr>
                  <a:spLocks noChangeShapeType="1"/>
                </p:cNvSpPr>
                <p:nvPr/>
              </p:nvSpPr>
              <p:spPr bwMode="auto">
                <a:xfrm>
                  <a:off x="341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" name="Line 632"/>
                <p:cNvSpPr>
                  <a:spLocks noChangeShapeType="1"/>
                </p:cNvSpPr>
                <p:nvPr/>
              </p:nvSpPr>
              <p:spPr bwMode="auto">
                <a:xfrm>
                  <a:off x="310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" name="Line 633"/>
                <p:cNvSpPr>
                  <a:spLocks noChangeShapeType="1"/>
                </p:cNvSpPr>
                <p:nvPr/>
              </p:nvSpPr>
              <p:spPr bwMode="auto">
                <a:xfrm>
                  <a:off x="31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9" name="Line 634"/>
                <p:cNvSpPr>
                  <a:spLocks noChangeShapeType="1"/>
                </p:cNvSpPr>
                <p:nvPr/>
              </p:nvSpPr>
              <p:spPr bwMode="auto">
                <a:xfrm>
                  <a:off x="286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" name="Line 635"/>
                <p:cNvSpPr>
                  <a:spLocks noChangeShapeType="1"/>
                </p:cNvSpPr>
                <p:nvPr/>
              </p:nvSpPr>
              <p:spPr bwMode="auto">
                <a:xfrm>
                  <a:off x="287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" name="Line 636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" name="Line 637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" name="Rectangle 638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" name="Rectangle 639"/>
                <p:cNvSpPr>
                  <a:spLocks noChangeArrowheads="1"/>
                </p:cNvSpPr>
                <p:nvPr/>
              </p:nvSpPr>
              <p:spPr bwMode="auto">
                <a:xfrm>
                  <a:off x="315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" name="Rectangle 640"/>
                <p:cNvSpPr>
                  <a:spLocks noChangeArrowheads="1"/>
                </p:cNvSpPr>
                <p:nvPr/>
              </p:nvSpPr>
              <p:spPr bwMode="auto">
                <a:xfrm>
                  <a:off x="33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" name="Rectangle 641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" name="Rectangle 642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" name="Rectangle 643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" name="Rectangle 644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" name="Rectangle 645"/>
                <p:cNvSpPr>
                  <a:spLocks noChangeArrowheads="1"/>
                </p:cNvSpPr>
                <p:nvPr/>
              </p:nvSpPr>
              <p:spPr bwMode="auto">
                <a:xfrm>
                  <a:off x="380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" name="Rectangle 646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2" name="Rectangle 647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3" name="Line 648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4" name="Line 649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5" name="Line 650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6" name="Line 651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" name="Rectangle 652"/>
                <p:cNvSpPr>
                  <a:spLocks noChangeArrowheads="1"/>
                </p:cNvSpPr>
                <p:nvPr/>
              </p:nvSpPr>
              <p:spPr bwMode="auto">
                <a:xfrm>
                  <a:off x="27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8" name="Line 653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" name="Line 654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" name="Rectangle 655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" name="Rectangle 656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" name="Rectangle 657"/>
                <p:cNvSpPr>
                  <a:spLocks noChangeArrowheads="1"/>
                </p:cNvSpPr>
                <p:nvPr/>
              </p:nvSpPr>
              <p:spPr bwMode="auto">
                <a:xfrm>
                  <a:off x="322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" name="Rectangle 658"/>
                <p:cNvSpPr>
                  <a:spLocks noChangeArrowheads="1"/>
                </p:cNvSpPr>
                <p:nvPr/>
              </p:nvSpPr>
              <p:spPr bwMode="auto">
                <a:xfrm>
                  <a:off x="338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4" name="Rectangle 659"/>
                <p:cNvSpPr>
                  <a:spLocks noChangeArrowheads="1"/>
                </p:cNvSpPr>
                <p:nvPr/>
              </p:nvSpPr>
              <p:spPr bwMode="auto">
                <a:xfrm>
                  <a:off x="351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" name="Rectangle 660"/>
                <p:cNvSpPr>
                  <a:spLocks noChangeArrowheads="1"/>
                </p:cNvSpPr>
                <p:nvPr/>
              </p:nvSpPr>
              <p:spPr bwMode="auto">
                <a:xfrm>
                  <a:off x="362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" name="Rectangle 66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" name="Rectangle 662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" name="Rectangle 663"/>
                <p:cNvSpPr>
                  <a:spLocks noChangeArrowheads="1"/>
                </p:cNvSpPr>
                <p:nvPr/>
              </p:nvSpPr>
              <p:spPr bwMode="auto">
                <a:xfrm>
                  <a:off x="315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9" name="Rectangle 66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0" name="Rectangle 66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" name="Rectangle 666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" name="Rectangle 667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" name="Rectangle 668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" name="Rectangle 669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5" name="Rectangle 670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6" name="Rectangle 671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7" name="Rectangle 672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" name="Rectangle 67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" name="Line 67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" name="Line 67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" name="Line 67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2" name="Line 67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3" name="Line 67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4" name="Line 67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5" name="Line 680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6" name="Line 681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7" name="Line 682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8" name="Line 683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9" name="Line 684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0" name="Line 685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" name="Rectangle 686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" name="Rectangle 687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" name="Rectangle 688"/>
                <p:cNvSpPr>
                  <a:spLocks noChangeArrowheads="1"/>
                </p:cNvSpPr>
                <p:nvPr/>
              </p:nvSpPr>
              <p:spPr bwMode="auto">
                <a:xfrm>
                  <a:off x="322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" name="Rectangle 689"/>
                <p:cNvSpPr>
                  <a:spLocks noChangeArrowheads="1"/>
                </p:cNvSpPr>
                <p:nvPr/>
              </p:nvSpPr>
              <p:spPr bwMode="auto">
                <a:xfrm>
                  <a:off x="338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5" name="Rectangle 690"/>
                <p:cNvSpPr>
                  <a:spLocks noChangeArrowheads="1"/>
                </p:cNvSpPr>
                <p:nvPr/>
              </p:nvSpPr>
              <p:spPr bwMode="auto">
                <a:xfrm>
                  <a:off x="351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6" name="Rectangle 691"/>
                <p:cNvSpPr>
                  <a:spLocks noChangeArrowheads="1"/>
                </p:cNvSpPr>
                <p:nvPr/>
              </p:nvSpPr>
              <p:spPr bwMode="auto">
                <a:xfrm>
                  <a:off x="362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7" name="Rectangle 692"/>
                <p:cNvSpPr>
                  <a:spLocks noChangeArrowheads="1"/>
                </p:cNvSpPr>
                <p:nvPr/>
              </p:nvSpPr>
              <p:spPr bwMode="auto">
                <a:xfrm>
                  <a:off x="370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8" name="Rectangle 693"/>
                <p:cNvSpPr>
                  <a:spLocks noChangeArrowheads="1"/>
                </p:cNvSpPr>
                <p:nvPr/>
              </p:nvSpPr>
              <p:spPr bwMode="auto">
                <a:xfrm>
                  <a:off x="377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9" name="Rectangle 694"/>
                <p:cNvSpPr>
                  <a:spLocks noChangeArrowheads="1"/>
                </p:cNvSpPr>
                <p:nvPr/>
              </p:nvSpPr>
              <p:spPr bwMode="auto">
                <a:xfrm>
                  <a:off x="382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0" name="Rectangle 695"/>
                <p:cNvSpPr>
                  <a:spLocks noChangeArrowheads="1"/>
                </p:cNvSpPr>
                <p:nvPr/>
              </p:nvSpPr>
              <p:spPr bwMode="auto">
                <a:xfrm>
                  <a:off x="387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1" name="Rectangle 696"/>
                <p:cNvSpPr>
                  <a:spLocks noChangeArrowheads="1"/>
                </p:cNvSpPr>
                <p:nvPr/>
              </p:nvSpPr>
              <p:spPr bwMode="auto">
                <a:xfrm>
                  <a:off x="390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2" name="Rectangle 697"/>
                <p:cNvSpPr>
                  <a:spLocks noChangeArrowheads="1"/>
                </p:cNvSpPr>
                <p:nvPr/>
              </p:nvSpPr>
              <p:spPr bwMode="auto">
                <a:xfrm>
                  <a:off x="39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3" name="Rectangle 698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" name="Rectangle 699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" name="Rectangle 700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6" name="Rectangle 701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7" name="Rectangle 702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8" name="Rectangle 703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9" name="Rectangle 70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0" name="Rectangle 70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1" name="Rectangle 706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2" name="Line 707"/>
                <p:cNvSpPr>
                  <a:spLocks noChangeShapeType="1"/>
                </p:cNvSpPr>
                <p:nvPr/>
              </p:nvSpPr>
              <p:spPr bwMode="auto">
                <a:xfrm>
                  <a:off x="348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3" name="Line 708"/>
                <p:cNvSpPr>
                  <a:spLocks noChangeShapeType="1"/>
                </p:cNvSpPr>
                <p:nvPr/>
              </p:nvSpPr>
              <p:spPr bwMode="auto">
                <a:xfrm>
                  <a:off x="34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4" name="Line 709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5" name="Line 710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6" name="Line 711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7" name="Line 712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8" name="Line 713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9" name="Line 714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0" name="Line 715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1" name="Line 716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2" name="Rectangle 717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3" name="Rectangle 718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4" name="Rectangle 719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5" name="Rectangle 72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6" name="Line 721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7" name="Line 722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8" name="Rectangle 723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9" name="Rectangle 724"/>
                <p:cNvSpPr>
                  <a:spLocks noChangeArrowheads="1"/>
                </p:cNvSpPr>
                <p:nvPr/>
              </p:nvSpPr>
              <p:spPr bwMode="auto">
                <a:xfrm>
                  <a:off x="326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0" name="Rectangle 725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" name="Rectangle 726"/>
                <p:cNvSpPr>
                  <a:spLocks noChangeArrowheads="1"/>
                </p:cNvSpPr>
                <p:nvPr/>
              </p:nvSpPr>
              <p:spPr bwMode="auto">
                <a:xfrm>
                  <a:off x="354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2" name="Rectangle 727"/>
                <p:cNvSpPr>
                  <a:spLocks noChangeArrowheads="1"/>
                </p:cNvSpPr>
                <p:nvPr/>
              </p:nvSpPr>
              <p:spPr bwMode="auto">
                <a:xfrm>
                  <a:off x="36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3" name="Rectangle 728"/>
                <p:cNvSpPr>
                  <a:spLocks noChangeArrowheads="1"/>
                </p:cNvSpPr>
                <p:nvPr/>
              </p:nvSpPr>
              <p:spPr bwMode="auto">
                <a:xfrm>
                  <a:off x="372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4" name="Rectangle 729"/>
                <p:cNvSpPr>
                  <a:spLocks noChangeArrowheads="1"/>
                </p:cNvSpPr>
                <p:nvPr/>
              </p:nvSpPr>
              <p:spPr bwMode="auto">
                <a:xfrm>
                  <a:off x="378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5" name="Rectangle 730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6" name="Line 731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7" name="Line 732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8" name="Rectangle 733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9" name="Rectangle 73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0" name="Rectangle 73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1" name="Line 736"/>
                <p:cNvSpPr>
                  <a:spLocks noChangeShapeType="1"/>
                </p:cNvSpPr>
                <p:nvPr/>
              </p:nvSpPr>
              <p:spPr bwMode="auto">
                <a:xfrm>
                  <a:off x="246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2" name="Line 737"/>
                <p:cNvSpPr>
                  <a:spLocks noChangeShapeType="1"/>
                </p:cNvSpPr>
                <p:nvPr/>
              </p:nvSpPr>
              <p:spPr bwMode="auto">
                <a:xfrm>
                  <a:off x="247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3" name="Line 738"/>
                <p:cNvSpPr>
                  <a:spLocks noChangeShapeType="1"/>
                </p:cNvSpPr>
                <p:nvPr/>
              </p:nvSpPr>
              <p:spPr bwMode="auto">
                <a:xfrm>
                  <a:off x="235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4" name="Line 739"/>
                <p:cNvSpPr>
                  <a:spLocks noChangeShapeType="1"/>
                </p:cNvSpPr>
                <p:nvPr/>
              </p:nvSpPr>
              <p:spPr bwMode="auto">
                <a:xfrm>
                  <a:off x="236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5" name="Line 740"/>
                <p:cNvSpPr>
                  <a:spLocks noChangeShapeType="1"/>
                </p:cNvSpPr>
                <p:nvPr/>
              </p:nvSpPr>
              <p:spPr bwMode="auto">
                <a:xfrm>
                  <a:off x="226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6" name="Line 741"/>
                <p:cNvSpPr>
                  <a:spLocks noChangeShapeType="1"/>
                </p:cNvSpPr>
                <p:nvPr/>
              </p:nvSpPr>
              <p:spPr bwMode="auto">
                <a:xfrm>
                  <a:off x="22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7" name="Line 742"/>
                <p:cNvSpPr>
                  <a:spLocks noChangeShapeType="1"/>
                </p:cNvSpPr>
                <p:nvPr/>
              </p:nvSpPr>
              <p:spPr bwMode="auto">
                <a:xfrm>
                  <a:off x="219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8" name="Line 743"/>
                <p:cNvSpPr>
                  <a:spLocks noChangeShapeType="1"/>
                </p:cNvSpPr>
                <p:nvPr/>
              </p:nvSpPr>
              <p:spPr bwMode="auto">
                <a:xfrm>
                  <a:off x="219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9" name="Line 744"/>
                <p:cNvSpPr>
                  <a:spLocks noChangeShapeType="1"/>
                </p:cNvSpPr>
                <p:nvPr/>
              </p:nvSpPr>
              <p:spPr bwMode="auto">
                <a:xfrm>
                  <a:off x="213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0" name="Line 745"/>
                <p:cNvSpPr>
                  <a:spLocks noChangeShapeType="1"/>
                </p:cNvSpPr>
                <p:nvPr/>
              </p:nvSpPr>
              <p:spPr bwMode="auto">
                <a:xfrm>
                  <a:off x="214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1" name="Line 746"/>
                <p:cNvSpPr>
                  <a:spLocks noChangeShapeType="1"/>
                </p:cNvSpPr>
                <p:nvPr/>
              </p:nvSpPr>
              <p:spPr bwMode="auto">
                <a:xfrm>
                  <a:off x="208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2" name="Line 747"/>
                <p:cNvSpPr>
                  <a:spLocks noChangeShapeType="1"/>
                </p:cNvSpPr>
                <p:nvPr/>
              </p:nvSpPr>
              <p:spPr bwMode="auto">
                <a:xfrm>
                  <a:off x="209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3" name="Line 748"/>
                <p:cNvSpPr>
                  <a:spLocks noChangeShapeType="1"/>
                </p:cNvSpPr>
                <p:nvPr/>
              </p:nvSpPr>
              <p:spPr bwMode="auto">
                <a:xfrm>
                  <a:off x="204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4" name="Line 749"/>
                <p:cNvSpPr>
                  <a:spLocks noChangeShapeType="1"/>
                </p:cNvSpPr>
                <p:nvPr/>
              </p:nvSpPr>
              <p:spPr bwMode="auto">
                <a:xfrm>
                  <a:off x="20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5" name="Line 750"/>
                <p:cNvSpPr>
                  <a:spLocks noChangeShapeType="1"/>
                </p:cNvSpPr>
                <p:nvPr/>
              </p:nvSpPr>
              <p:spPr bwMode="auto">
                <a:xfrm>
                  <a:off x="201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6" name="Line 751"/>
                <p:cNvSpPr>
                  <a:spLocks noChangeShapeType="1"/>
                </p:cNvSpPr>
                <p:nvPr/>
              </p:nvSpPr>
              <p:spPr bwMode="auto">
                <a:xfrm>
                  <a:off x="20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7" name="Line 752"/>
                <p:cNvSpPr>
                  <a:spLocks noChangeShapeType="1"/>
                </p:cNvSpPr>
                <p:nvPr/>
              </p:nvSpPr>
              <p:spPr bwMode="auto">
                <a:xfrm>
                  <a:off x="199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8" name="Line 753"/>
                <p:cNvSpPr>
                  <a:spLocks noChangeShapeType="1"/>
                </p:cNvSpPr>
                <p:nvPr/>
              </p:nvSpPr>
              <p:spPr bwMode="auto">
                <a:xfrm>
                  <a:off x="200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9" name="Rectangle 754"/>
                <p:cNvSpPr>
                  <a:spLocks noChangeArrowheads="1"/>
                </p:cNvSpPr>
                <p:nvPr/>
              </p:nvSpPr>
              <p:spPr bwMode="auto">
                <a:xfrm>
                  <a:off x="19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0" name="Line 755"/>
                <p:cNvSpPr>
                  <a:spLocks noChangeShapeType="1"/>
                </p:cNvSpPr>
                <p:nvPr/>
              </p:nvSpPr>
              <p:spPr bwMode="auto">
                <a:xfrm>
                  <a:off x="238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1" name="Line 756"/>
                <p:cNvSpPr>
                  <a:spLocks noChangeShapeType="1"/>
                </p:cNvSpPr>
                <p:nvPr/>
              </p:nvSpPr>
              <p:spPr bwMode="auto">
                <a:xfrm>
                  <a:off x="239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2" name="Rectangle 757"/>
                <p:cNvSpPr>
                  <a:spLocks noChangeArrowheads="1"/>
                </p:cNvSpPr>
                <p:nvPr/>
              </p:nvSpPr>
              <p:spPr bwMode="auto">
                <a:xfrm>
                  <a:off x="229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3" name="Rectangle 758"/>
                <p:cNvSpPr>
                  <a:spLocks noChangeArrowheads="1"/>
                </p:cNvSpPr>
                <p:nvPr/>
              </p:nvSpPr>
              <p:spPr bwMode="auto">
                <a:xfrm>
                  <a:off x="264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4" name="Line 759"/>
                <p:cNvSpPr>
                  <a:spLocks noChangeShapeType="1"/>
                </p:cNvSpPr>
                <p:nvPr/>
              </p:nvSpPr>
              <p:spPr bwMode="auto">
                <a:xfrm>
                  <a:off x="292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5" name="Line 760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6" name="Line 761"/>
                <p:cNvSpPr>
                  <a:spLocks noChangeShapeType="1"/>
                </p:cNvSpPr>
                <p:nvPr/>
              </p:nvSpPr>
              <p:spPr bwMode="auto">
                <a:xfrm>
                  <a:off x="271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7" name="Line 762"/>
                <p:cNvSpPr>
                  <a:spLocks noChangeShapeType="1"/>
                </p:cNvSpPr>
                <p:nvPr/>
              </p:nvSpPr>
              <p:spPr bwMode="auto">
                <a:xfrm>
                  <a:off x="272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8" name="Rectangle 76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9" name="Rectangle 764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0" name="Line 765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1" name="Line 766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2" name="Rectangle 767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3" name="Rectangle 768"/>
                <p:cNvSpPr>
                  <a:spLocks noChangeArrowheads="1"/>
                </p:cNvSpPr>
                <p:nvPr/>
              </p:nvSpPr>
              <p:spPr bwMode="auto">
                <a:xfrm>
                  <a:off x="33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4" name="Rectangle 769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5" name="Rectangle 77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6" name="Line 771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7" name="Line 772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8" name="Line 773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9" name="Line 774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0" name="Rectangle 775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1" name="Line 77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" name="Line 77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" name="Line 77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" name="Line 77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5" name="Line 780"/>
                <p:cNvSpPr>
                  <a:spLocks noChangeShapeType="1"/>
                </p:cNvSpPr>
                <p:nvPr/>
              </p:nvSpPr>
              <p:spPr bwMode="auto">
                <a:xfrm>
                  <a:off x="206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" name="Line 781"/>
                <p:cNvSpPr>
                  <a:spLocks noChangeShapeType="1"/>
                </p:cNvSpPr>
                <p:nvPr/>
              </p:nvSpPr>
              <p:spPr bwMode="auto">
                <a:xfrm>
                  <a:off x="207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" name="Rectangle 782"/>
                <p:cNvSpPr>
                  <a:spLocks noChangeArrowheads="1"/>
                </p:cNvSpPr>
                <p:nvPr/>
              </p:nvSpPr>
              <p:spPr bwMode="auto">
                <a:xfrm>
                  <a:off x="204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" name="Line 783"/>
                <p:cNvSpPr>
                  <a:spLocks noChangeShapeType="1"/>
                </p:cNvSpPr>
                <p:nvPr/>
              </p:nvSpPr>
              <p:spPr bwMode="auto">
                <a:xfrm>
                  <a:off x="243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9" name="Line 784"/>
                <p:cNvSpPr>
                  <a:spLocks noChangeShapeType="1"/>
                </p:cNvSpPr>
                <p:nvPr/>
              </p:nvSpPr>
              <p:spPr bwMode="auto">
                <a:xfrm>
                  <a:off x="243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0" name="Rectangle 785"/>
                <p:cNvSpPr>
                  <a:spLocks noChangeArrowheads="1"/>
                </p:cNvSpPr>
                <p:nvPr/>
              </p:nvSpPr>
              <p:spPr bwMode="auto">
                <a:xfrm>
                  <a:off x="233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" name="Line 786"/>
                <p:cNvSpPr>
                  <a:spLocks noChangeShapeType="1"/>
                </p:cNvSpPr>
                <p:nvPr/>
              </p:nvSpPr>
              <p:spPr bwMode="auto">
                <a:xfrm>
                  <a:off x="267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" name="Line 787"/>
                <p:cNvSpPr>
                  <a:spLocks noChangeShapeType="1"/>
                </p:cNvSpPr>
                <p:nvPr/>
              </p:nvSpPr>
              <p:spPr bwMode="auto">
                <a:xfrm>
                  <a:off x="267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3" name="Rectangle 788"/>
                <p:cNvSpPr>
                  <a:spLocks noChangeArrowheads="1"/>
                </p:cNvSpPr>
                <p:nvPr/>
              </p:nvSpPr>
              <p:spPr bwMode="auto">
                <a:xfrm>
                  <a:off x="251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4" name="Rectangle 789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" name="Rectangle 79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6" name="Rectangle 79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7" name="Rectangle 792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8" name="Rectangle 793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9" name="Rectangle 794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0" name="Rectangle 795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1" name="Rectangle 796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" name="Rectangle 797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3" name="Rectangle 798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4" name="Rectangle 799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5" name="Rectangle 80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6" name="Line 801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7" name="Line 802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8" name="Rectangle 803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9" name="Rectangle 804"/>
                <p:cNvSpPr>
                  <a:spLocks noChangeArrowheads="1"/>
                </p:cNvSpPr>
                <p:nvPr/>
              </p:nvSpPr>
              <p:spPr bwMode="auto">
                <a:xfrm>
                  <a:off x="315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0" name="Rectangle 805"/>
                <p:cNvSpPr>
                  <a:spLocks noChangeArrowheads="1"/>
                </p:cNvSpPr>
                <p:nvPr/>
              </p:nvSpPr>
              <p:spPr bwMode="auto">
                <a:xfrm>
                  <a:off x="33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1" name="Rectangle 806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" name="Rectangle 807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3" name="Rectangle 808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809"/>
              <p:cNvGrpSpPr>
                <a:grpSpLocks/>
              </p:cNvGrpSpPr>
              <p:nvPr/>
            </p:nvGrpSpPr>
            <p:grpSpPr bwMode="auto">
              <a:xfrm>
                <a:off x="1897" y="1835"/>
                <a:ext cx="2143" cy="1393"/>
                <a:chOff x="1897" y="1835"/>
                <a:chExt cx="2143" cy="1393"/>
              </a:xfrm>
            </p:grpSpPr>
            <p:sp>
              <p:nvSpPr>
                <p:cNvPr id="544" name="Rectangle 810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5" name="Rectangle 811"/>
                <p:cNvSpPr>
                  <a:spLocks noChangeArrowheads="1"/>
                </p:cNvSpPr>
                <p:nvPr/>
              </p:nvSpPr>
              <p:spPr bwMode="auto">
                <a:xfrm>
                  <a:off x="380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6" name="Rectangle 812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7" name="Rectangle 813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8" name="Rectangle 814"/>
                <p:cNvSpPr>
                  <a:spLocks noChangeArrowheads="1"/>
                </p:cNvSpPr>
                <p:nvPr/>
              </p:nvSpPr>
              <p:spPr bwMode="auto">
                <a:xfrm>
                  <a:off x="392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9" name="Rectangle 815"/>
                <p:cNvSpPr>
                  <a:spLocks noChangeArrowheads="1"/>
                </p:cNvSpPr>
                <p:nvPr/>
              </p:nvSpPr>
              <p:spPr bwMode="auto">
                <a:xfrm>
                  <a:off x="394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0" name="Rectangle 816"/>
                <p:cNvSpPr>
                  <a:spLocks noChangeArrowheads="1"/>
                </p:cNvSpPr>
                <p:nvPr/>
              </p:nvSpPr>
              <p:spPr bwMode="auto">
                <a:xfrm>
                  <a:off x="396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1" name="Rectangle 817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2" name="Rectangle 818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3" name="Rectangle 819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4" name="Rectangle 820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5" name="Rectangle 821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6" name="Rectangle 822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7" name="Rectangle 823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8" name="Line 82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9" name="Line 82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0" name="Rectangle 826"/>
                <p:cNvSpPr>
                  <a:spLocks noChangeArrowheads="1"/>
                </p:cNvSpPr>
                <p:nvPr/>
              </p:nvSpPr>
              <p:spPr bwMode="auto">
                <a:xfrm>
                  <a:off x="234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1" name="Rectangle 827"/>
                <p:cNvSpPr>
                  <a:spLocks noChangeArrowheads="1"/>
                </p:cNvSpPr>
                <p:nvPr/>
              </p:nvSpPr>
              <p:spPr bwMode="auto">
                <a:xfrm>
                  <a:off x="268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2" name="Rectangle 828"/>
                <p:cNvSpPr>
                  <a:spLocks noChangeArrowheads="1"/>
                </p:cNvSpPr>
                <p:nvPr/>
              </p:nvSpPr>
              <p:spPr bwMode="auto">
                <a:xfrm>
                  <a:off x="295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" name="Rectangle 829"/>
                <p:cNvSpPr>
                  <a:spLocks noChangeArrowheads="1"/>
                </p:cNvSpPr>
                <p:nvPr/>
              </p:nvSpPr>
              <p:spPr bwMode="auto">
                <a:xfrm>
                  <a:off x="317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" name="Rectangle 830"/>
                <p:cNvSpPr>
                  <a:spLocks noChangeArrowheads="1"/>
                </p:cNvSpPr>
                <p:nvPr/>
              </p:nvSpPr>
              <p:spPr bwMode="auto">
                <a:xfrm>
                  <a:off x="334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5" name="Rectangle 831"/>
                <p:cNvSpPr>
                  <a:spLocks noChangeArrowheads="1"/>
                </p:cNvSpPr>
                <p:nvPr/>
              </p:nvSpPr>
              <p:spPr bwMode="auto">
                <a:xfrm>
                  <a:off x="348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6" name="Rectangle 832"/>
                <p:cNvSpPr>
                  <a:spLocks noChangeArrowheads="1"/>
                </p:cNvSpPr>
                <p:nvPr/>
              </p:nvSpPr>
              <p:spPr bwMode="auto">
                <a:xfrm>
                  <a:off x="360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7" name="Rectangle 833"/>
                <p:cNvSpPr>
                  <a:spLocks noChangeArrowheads="1"/>
                </p:cNvSpPr>
                <p:nvPr/>
              </p:nvSpPr>
              <p:spPr bwMode="auto">
                <a:xfrm>
                  <a:off x="36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8" name="Rectangle 834"/>
                <p:cNvSpPr>
                  <a:spLocks noChangeArrowheads="1"/>
                </p:cNvSpPr>
                <p:nvPr/>
              </p:nvSpPr>
              <p:spPr bwMode="auto">
                <a:xfrm>
                  <a:off x="375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9" name="Rectangle 835"/>
                <p:cNvSpPr>
                  <a:spLocks noChangeArrowheads="1"/>
                </p:cNvSpPr>
                <p:nvPr/>
              </p:nvSpPr>
              <p:spPr bwMode="auto">
                <a:xfrm>
                  <a:off x="381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0" name="Rectangle 836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1" name="Rectangle 837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2" name="Rectangle 838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3" name="Rectangle 839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4" name="Rectangle 840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" name="Rectangle 841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" name="Line 842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7" name="Line 843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" name="Rectangle 844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9" name="Line 845"/>
                <p:cNvSpPr>
                  <a:spLocks noChangeShapeType="1"/>
                </p:cNvSpPr>
                <p:nvPr/>
              </p:nvSpPr>
              <p:spPr bwMode="auto">
                <a:xfrm>
                  <a:off x="287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0" name="Line 846"/>
                <p:cNvSpPr>
                  <a:spLocks noChangeShapeType="1"/>
                </p:cNvSpPr>
                <p:nvPr/>
              </p:nvSpPr>
              <p:spPr bwMode="auto">
                <a:xfrm>
                  <a:off x="288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1" name="Rectangle 847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2" name="Rectangle 84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3" name="Line 849"/>
                <p:cNvSpPr>
                  <a:spLocks noChangeShapeType="1"/>
                </p:cNvSpPr>
                <p:nvPr/>
              </p:nvSpPr>
              <p:spPr bwMode="auto">
                <a:xfrm>
                  <a:off x="255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" name="Line 850"/>
                <p:cNvSpPr>
                  <a:spLocks noChangeShapeType="1"/>
                </p:cNvSpPr>
                <p:nvPr/>
              </p:nvSpPr>
              <p:spPr bwMode="auto">
                <a:xfrm>
                  <a:off x="256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5" name="Rectangle 851"/>
                <p:cNvSpPr>
                  <a:spLocks noChangeArrowheads="1"/>
                </p:cNvSpPr>
                <p:nvPr/>
              </p:nvSpPr>
              <p:spPr bwMode="auto">
                <a:xfrm>
                  <a:off x="36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6" name="Rectangle 852"/>
                <p:cNvSpPr>
                  <a:spLocks noChangeArrowheads="1"/>
                </p:cNvSpPr>
                <p:nvPr/>
              </p:nvSpPr>
              <p:spPr bwMode="auto">
                <a:xfrm>
                  <a:off x="372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7" name="Rectangle 853"/>
                <p:cNvSpPr>
                  <a:spLocks noChangeArrowheads="1"/>
                </p:cNvSpPr>
                <p:nvPr/>
              </p:nvSpPr>
              <p:spPr bwMode="auto">
                <a:xfrm>
                  <a:off x="378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8" name="Rectangle 854"/>
                <p:cNvSpPr>
                  <a:spLocks noChangeArrowheads="1"/>
                </p:cNvSpPr>
                <p:nvPr/>
              </p:nvSpPr>
              <p:spPr bwMode="auto">
                <a:xfrm>
                  <a:off x="383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9" name="Rectangle 855"/>
                <p:cNvSpPr>
                  <a:spLocks noChangeArrowheads="1"/>
                </p:cNvSpPr>
                <p:nvPr/>
              </p:nvSpPr>
              <p:spPr bwMode="auto">
                <a:xfrm>
                  <a:off x="306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0" name="Line 85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1" name="Line 85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2" name="Line 85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3" name="Line 85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4" name="Rectangle 860"/>
                <p:cNvSpPr>
                  <a:spLocks noChangeArrowheads="1"/>
                </p:cNvSpPr>
                <p:nvPr/>
              </p:nvSpPr>
              <p:spPr bwMode="auto">
                <a:xfrm>
                  <a:off x="299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5" name="Line 861"/>
                <p:cNvSpPr>
                  <a:spLocks noChangeShapeType="1"/>
                </p:cNvSpPr>
                <p:nvPr/>
              </p:nvSpPr>
              <p:spPr bwMode="auto">
                <a:xfrm>
                  <a:off x="319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6" name="Line 862"/>
                <p:cNvSpPr>
                  <a:spLocks noChangeShapeType="1"/>
                </p:cNvSpPr>
                <p:nvPr/>
              </p:nvSpPr>
              <p:spPr bwMode="auto">
                <a:xfrm>
                  <a:off x="319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7" name="Rectangle 863"/>
                <p:cNvSpPr>
                  <a:spLocks noChangeArrowheads="1"/>
                </p:cNvSpPr>
                <p:nvPr/>
              </p:nvSpPr>
              <p:spPr bwMode="auto">
                <a:xfrm>
                  <a:off x="294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8" name="Rectangle 864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9" name="Rectangle 865"/>
                <p:cNvSpPr>
                  <a:spLocks noChangeArrowheads="1"/>
                </p:cNvSpPr>
                <p:nvPr/>
              </p:nvSpPr>
              <p:spPr bwMode="auto">
                <a:xfrm>
                  <a:off x="333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0" name="Rectangle 866"/>
                <p:cNvSpPr>
                  <a:spLocks noChangeArrowheads="1"/>
                </p:cNvSpPr>
                <p:nvPr/>
              </p:nvSpPr>
              <p:spPr bwMode="auto">
                <a:xfrm>
                  <a:off x="348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1" name="Rectangle 867"/>
                <p:cNvSpPr>
                  <a:spLocks noChangeArrowheads="1"/>
                </p:cNvSpPr>
                <p:nvPr/>
              </p:nvSpPr>
              <p:spPr bwMode="auto">
                <a:xfrm>
                  <a:off x="359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2" name="Rectangle 868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3" name="Rectangle 869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4" name="Rectangle 870"/>
                <p:cNvSpPr>
                  <a:spLocks noChangeArrowheads="1"/>
                </p:cNvSpPr>
                <p:nvPr/>
              </p:nvSpPr>
              <p:spPr bwMode="auto">
                <a:xfrm>
                  <a:off x="381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5" name="Rectangle 871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6" name="Rectangle 872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7" name="Rectangle 873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8" name="Rectangle 874"/>
                <p:cNvSpPr>
                  <a:spLocks noChangeArrowheads="1"/>
                </p:cNvSpPr>
                <p:nvPr/>
              </p:nvSpPr>
              <p:spPr bwMode="auto">
                <a:xfrm>
                  <a:off x="394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9" name="Rectangle 875"/>
                <p:cNvSpPr>
                  <a:spLocks noChangeArrowheads="1"/>
                </p:cNvSpPr>
                <p:nvPr/>
              </p:nvSpPr>
              <p:spPr bwMode="auto">
                <a:xfrm>
                  <a:off x="396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0" name="Rectangle 876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1" name="Rectangle 877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2" name="Rectangle 878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3" name="Line 879"/>
                <p:cNvSpPr>
                  <a:spLocks noChangeShapeType="1"/>
                </p:cNvSpPr>
                <p:nvPr/>
              </p:nvSpPr>
              <p:spPr bwMode="auto">
                <a:xfrm>
                  <a:off x="400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4" name="Line 880"/>
                <p:cNvSpPr>
                  <a:spLocks noChangeShapeType="1"/>
                </p:cNvSpPr>
                <p:nvPr/>
              </p:nvSpPr>
              <p:spPr bwMode="auto">
                <a:xfrm>
                  <a:off x="400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5" name="Rectangle 881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" name="Rectangle 882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7" name="Rectangle 883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8" name="Rectangle 884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9" name="Rectangle 885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0" name="Line 88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1" name="Line 88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" name="Line 88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" name="Line 88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4" name="Line 89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5" name="Line 89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6" name="Line 89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7" name="Line 89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8" name="Line 894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9" name="Line 895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0" name="Rectangle 896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1" name="Rectangle 897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2" name="Rectangle 898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3" name="Line 899"/>
                <p:cNvSpPr>
                  <a:spLocks noChangeShapeType="1"/>
                </p:cNvSpPr>
                <p:nvPr/>
              </p:nvSpPr>
              <p:spPr bwMode="auto">
                <a:xfrm>
                  <a:off x="348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4" name="Line 900"/>
                <p:cNvSpPr>
                  <a:spLocks noChangeShapeType="1"/>
                </p:cNvSpPr>
                <p:nvPr/>
              </p:nvSpPr>
              <p:spPr bwMode="auto">
                <a:xfrm>
                  <a:off x="34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" name="Line 901"/>
                <p:cNvSpPr>
                  <a:spLocks noChangeShapeType="1"/>
                </p:cNvSpPr>
                <p:nvPr/>
              </p:nvSpPr>
              <p:spPr bwMode="auto">
                <a:xfrm>
                  <a:off x="317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6" name="Line 902"/>
                <p:cNvSpPr>
                  <a:spLocks noChangeShapeType="1"/>
                </p:cNvSpPr>
                <p:nvPr/>
              </p:nvSpPr>
              <p:spPr bwMode="auto">
                <a:xfrm>
                  <a:off x="317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7" name="Rectangle 903"/>
                <p:cNvSpPr>
                  <a:spLocks noChangeArrowheads="1"/>
                </p:cNvSpPr>
                <p:nvPr/>
              </p:nvSpPr>
              <p:spPr bwMode="auto">
                <a:xfrm>
                  <a:off x="29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8" name="Rectangle 904"/>
                <p:cNvSpPr>
                  <a:spLocks noChangeArrowheads="1"/>
                </p:cNvSpPr>
                <p:nvPr/>
              </p:nvSpPr>
              <p:spPr bwMode="auto">
                <a:xfrm>
                  <a:off x="314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9" name="Rectangle 905"/>
                <p:cNvSpPr>
                  <a:spLocks noChangeArrowheads="1"/>
                </p:cNvSpPr>
                <p:nvPr/>
              </p:nvSpPr>
              <p:spPr bwMode="auto">
                <a:xfrm>
                  <a:off x="332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0" name="Line 906"/>
                <p:cNvSpPr>
                  <a:spLocks noChangeShapeType="1"/>
                </p:cNvSpPr>
                <p:nvPr/>
              </p:nvSpPr>
              <p:spPr bwMode="auto">
                <a:xfrm>
                  <a:off x="346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1" name="Line 907"/>
                <p:cNvSpPr>
                  <a:spLocks noChangeShapeType="1"/>
                </p:cNvSpPr>
                <p:nvPr/>
              </p:nvSpPr>
              <p:spPr bwMode="auto">
                <a:xfrm>
                  <a:off x="34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2" name="Rectangle 908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3" name="Line 909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4" name="Line 910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5" name="Line 911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6" name="Line 912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7" name="Line 913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8" name="Line 914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9" name="Line 915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0" name="Line 916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1" name="Line 917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2" name="Line 918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3" name="Line 919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4" name="Line 920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5" name="Line 921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6" name="Line 922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" name="Line 923"/>
                <p:cNvSpPr>
                  <a:spLocks noChangeShapeType="1"/>
                </p:cNvSpPr>
                <p:nvPr/>
              </p:nvSpPr>
              <p:spPr bwMode="auto">
                <a:xfrm>
                  <a:off x="20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" name="Line 924"/>
                <p:cNvSpPr>
                  <a:spLocks noChangeShapeType="1"/>
                </p:cNvSpPr>
                <p:nvPr/>
              </p:nvSpPr>
              <p:spPr bwMode="auto">
                <a:xfrm>
                  <a:off x="20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9" name="Line 925"/>
                <p:cNvSpPr>
                  <a:spLocks noChangeShapeType="1"/>
                </p:cNvSpPr>
                <p:nvPr/>
              </p:nvSpPr>
              <p:spPr bwMode="auto">
                <a:xfrm>
                  <a:off x="204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0" name="Line 926"/>
                <p:cNvSpPr>
                  <a:spLocks noChangeShapeType="1"/>
                </p:cNvSpPr>
                <p:nvPr/>
              </p:nvSpPr>
              <p:spPr bwMode="auto">
                <a:xfrm>
                  <a:off x="204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1" name="Line 927"/>
                <p:cNvSpPr>
                  <a:spLocks noChangeShapeType="1"/>
                </p:cNvSpPr>
                <p:nvPr/>
              </p:nvSpPr>
              <p:spPr bwMode="auto">
                <a:xfrm>
                  <a:off x="201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2" name="Line 928"/>
                <p:cNvSpPr>
                  <a:spLocks noChangeShapeType="1"/>
                </p:cNvSpPr>
                <p:nvPr/>
              </p:nvSpPr>
              <p:spPr bwMode="auto">
                <a:xfrm>
                  <a:off x="20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3" name="Line 929"/>
                <p:cNvSpPr>
                  <a:spLocks noChangeShapeType="1"/>
                </p:cNvSpPr>
                <p:nvPr/>
              </p:nvSpPr>
              <p:spPr bwMode="auto">
                <a:xfrm>
                  <a:off x="199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4" name="Line 930"/>
                <p:cNvSpPr>
                  <a:spLocks noChangeShapeType="1"/>
                </p:cNvSpPr>
                <p:nvPr/>
              </p:nvSpPr>
              <p:spPr bwMode="auto">
                <a:xfrm>
                  <a:off x="199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5" name="Line 931"/>
                <p:cNvSpPr>
                  <a:spLocks noChangeShapeType="1"/>
                </p:cNvSpPr>
                <p:nvPr/>
              </p:nvSpPr>
              <p:spPr bwMode="auto">
                <a:xfrm>
                  <a:off x="197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6" name="Line 932"/>
                <p:cNvSpPr>
                  <a:spLocks noChangeShapeType="1"/>
                </p:cNvSpPr>
                <p:nvPr/>
              </p:nvSpPr>
              <p:spPr bwMode="auto">
                <a:xfrm>
                  <a:off x="197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7" name="Line 933"/>
                <p:cNvSpPr>
                  <a:spLocks noChangeShapeType="1"/>
                </p:cNvSpPr>
                <p:nvPr/>
              </p:nvSpPr>
              <p:spPr bwMode="auto">
                <a:xfrm>
                  <a:off x="196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8" name="Line 934"/>
                <p:cNvSpPr>
                  <a:spLocks noChangeShapeType="1"/>
                </p:cNvSpPr>
                <p:nvPr/>
              </p:nvSpPr>
              <p:spPr bwMode="auto">
                <a:xfrm>
                  <a:off x="19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9" name="Line 935"/>
                <p:cNvSpPr>
                  <a:spLocks noChangeShapeType="1"/>
                </p:cNvSpPr>
                <p:nvPr/>
              </p:nvSpPr>
              <p:spPr bwMode="auto">
                <a:xfrm>
                  <a:off x="194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0" name="Line 936"/>
                <p:cNvSpPr>
                  <a:spLocks noChangeShapeType="1"/>
                </p:cNvSpPr>
                <p:nvPr/>
              </p:nvSpPr>
              <p:spPr bwMode="auto">
                <a:xfrm>
                  <a:off x="19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1" name="Line 937"/>
                <p:cNvSpPr>
                  <a:spLocks noChangeShapeType="1"/>
                </p:cNvSpPr>
                <p:nvPr/>
              </p:nvSpPr>
              <p:spPr bwMode="auto">
                <a:xfrm>
                  <a:off x="193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2" name="Line 938"/>
                <p:cNvSpPr>
                  <a:spLocks noChangeShapeType="1"/>
                </p:cNvSpPr>
                <p:nvPr/>
              </p:nvSpPr>
              <p:spPr bwMode="auto">
                <a:xfrm>
                  <a:off x="194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3" name="Line 939"/>
                <p:cNvSpPr>
                  <a:spLocks noChangeShapeType="1"/>
                </p:cNvSpPr>
                <p:nvPr/>
              </p:nvSpPr>
              <p:spPr bwMode="auto">
                <a:xfrm>
                  <a:off x="192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4" name="Line 940"/>
                <p:cNvSpPr>
                  <a:spLocks noChangeShapeType="1"/>
                </p:cNvSpPr>
                <p:nvPr/>
              </p:nvSpPr>
              <p:spPr bwMode="auto">
                <a:xfrm>
                  <a:off x="19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5" name="Line 941"/>
                <p:cNvSpPr>
                  <a:spLocks noChangeShapeType="1"/>
                </p:cNvSpPr>
                <p:nvPr/>
              </p:nvSpPr>
              <p:spPr bwMode="auto">
                <a:xfrm>
                  <a:off x="192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6" name="Line 942"/>
                <p:cNvSpPr>
                  <a:spLocks noChangeShapeType="1"/>
                </p:cNvSpPr>
                <p:nvPr/>
              </p:nvSpPr>
              <p:spPr bwMode="auto">
                <a:xfrm>
                  <a:off x="1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7" name="Line 943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8" name="Line 944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9" name="Line 945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0" name="Line 946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1" name="Line 947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2" name="Line 948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3" name="Line 949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4" name="Line 950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5" name="Line 951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6" name="Line 952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7" name="Line 953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8" name="Line 954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9" name="Line 955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0" name="Line 956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1" name="Line 957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2" name="Line 958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3" name="Line 959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4" name="Line 960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5" name="Line 961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" name="Line 962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" name="Line 963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" name="Line 964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9" name="Line 965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0" name="Line 966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1" name="Line 967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2" name="Line 968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3" name="Line 969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4" name="Line 970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5" name="Line 971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6" name="Line 972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7" name="Line 973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8" name="Line 974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9" name="Line 975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0" name="Line 976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1" name="Line 977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2" name="Line 978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3" name="Line 979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4" name="Line 980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5" name="Line 981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6" name="Line 982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7" name="Line 983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8" name="Line 984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9" name="Line 985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" name="Line 986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" name="Line 987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" name="Line 988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3" name="Line 989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4" name="Line 990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5" name="Line 991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6" name="Line 992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" name="Line 993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" name="Line 994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" name="Line 995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" name="Line 996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" name="Line 997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" name="Line 998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" name="Line 999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4" name="Line 1000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5" name="Line 1001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6" name="Line 1002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" name="Line 1003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8" name="Line 1004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" name="Rectangle 1005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" name="Rectangle 1006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" name="Rectangle 1007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" name="Line 100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" name="Line 100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010"/>
              <p:cNvGrpSpPr>
                <a:grpSpLocks/>
              </p:cNvGrpSpPr>
              <p:nvPr/>
            </p:nvGrpSpPr>
            <p:grpSpPr bwMode="auto">
              <a:xfrm>
                <a:off x="1972" y="1835"/>
                <a:ext cx="2062" cy="1393"/>
                <a:chOff x="1972" y="1835"/>
                <a:chExt cx="2062" cy="1393"/>
              </a:xfrm>
            </p:grpSpPr>
            <p:sp>
              <p:nvSpPr>
                <p:cNvPr id="344" name="Line 1011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5" name="Line 1012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6" name="Line 1013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" name="Line 1014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" name="Line 1015"/>
                <p:cNvSpPr>
                  <a:spLocks noChangeShapeType="1"/>
                </p:cNvSpPr>
                <p:nvPr/>
              </p:nvSpPr>
              <p:spPr bwMode="auto">
                <a:xfrm>
                  <a:off x="255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9" name="Line 1016"/>
                <p:cNvSpPr>
                  <a:spLocks noChangeShapeType="1"/>
                </p:cNvSpPr>
                <p:nvPr/>
              </p:nvSpPr>
              <p:spPr bwMode="auto">
                <a:xfrm>
                  <a:off x="256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0" name="Line 1017"/>
                <p:cNvSpPr>
                  <a:spLocks noChangeShapeType="1"/>
                </p:cNvSpPr>
                <p:nvPr/>
              </p:nvSpPr>
              <p:spPr bwMode="auto">
                <a:xfrm>
                  <a:off x="242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1" name="Line 1018"/>
                <p:cNvSpPr>
                  <a:spLocks noChangeShapeType="1"/>
                </p:cNvSpPr>
                <p:nvPr/>
              </p:nvSpPr>
              <p:spPr bwMode="auto">
                <a:xfrm>
                  <a:off x="243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" name="Rectangle 1019"/>
                <p:cNvSpPr>
                  <a:spLocks noChangeArrowheads="1"/>
                </p:cNvSpPr>
                <p:nvPr/>
              </p:nvSpPr>
              <p:spPr bwMode="auto">
                <a:xfrm>
                  <a:off x="232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3" name="Line 1020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4" name="Line 1021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5" name="Line 1022"/>
                <p:cNvSpPr>
                  <a:spLocks noChangeShapeType="1"/>
                </p:cNvSpPr>
                <p:nvPr/>
              </p:nvSpPr>
              <p:spPr bwMode="auto">
                <a:xfrm>
                  <a:off x="272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6" name="Line 1023"/>
                <p:cNvSpPr>
                  <a:spLocks noChangeShapeType="1"/>
                </p:cNvSpPr>
                <p:nvPr/>
              </p:nvSpPr>
              <p:spPr bwMode="auto">
                <a:xfrm>
                  <a:off x="27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7" name="Line 1024"/>
                <p:cNvSpPr>
                  <a:spLocks noChangeShapeType="1"/>
                </p:cNvSpPr>
                <p:nvPr/>
              </p:nvSpPr>
              <p:spPr bwMode="auto">
                <a:xfrm>
                  <a:off x="255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" name="Line 1025"/>
                <p:cNvSpPr>
                  <a:spLocks noChangeShapeType="1"/>
                </p:cNvSpPr>
                <p:nvPr/>
              </p:nvSpPr>
              <p:spPr bwMode="auto">
                <a:xfrm>
                  <a:off x="256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" name="Rectangle 1026"/>
                <p:cNvSpPr>
                  <a:spLocks noChangeArrowheads="1"/>
                </p:cNvSpPr>
                <p:nvPr/>
              </p:nvSpPr>
              <p:spPr bwMode="auto">
                <a:xfrm>
                  <a:off x="243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" name="Rectangle 1027"/>
                <p:cNvSpPr>
                  <a:spLocks noChangeArrowheads="1"/>
                </p:cNvSpPr>
                <p:nvPr/>
              </p:nvSpPr>
              <p:spPr bwMode="auto">
                <a:xfrm>
                  <a:off x="275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" name="Rectangle 1028"/>
                <p:cNvSpPr>
                  <a:spLocks noChangeArrowheads="1"/>
                </p:cNvSpPr>
                <p:nvPr/>
              </p:nvSpPr>
              <p:spPr bwMode="auto">
                <a:xfrm>
                  <a:off x="300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" name="Rectangle 1029"/>
                <p:cNvSpPr>
                  <a:spLocks noChangeArrowheads="1"/>
                </p:cNvSpPr>
                <p:nvPr/>
              </p:nvSpPr>
              <p:spPr bwMode="auto">
                <a:xfrm>
                  <a:off x="321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3" name="Rectangle 1030"/>
                <p:cNvSpPr>
                  <a:spLocks noChangeArrowheads="1"/>
                </p:cNvSpPr>
                <p:nvPr/>
              </p:nvSpPr>
              <p:spPr bwMode="auto">
                <a:xfrm>
                  <a:off x="338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" name="Line 1031"/>
                <p:cNvSpPr>
                  <a:spLocks noChangeShapeType="1"/>
                </p:cNvSpPr>
                <p:nvPr/>
              </p:nvSpPr>
              <p:spPr bwMode="auto">
                <a:xfrm>
                  <a:off x="350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5" name="Line 1032"/>
                <p:cNvSpPr>
                  <a:spLocks noChangeShapeType="1"/>
                </p:cNvSpPr>
                <p:nvPr/>
              </p:nvSpPr>
              <p:spPr bwMode="auto">
                <a:xfrm>
                  <a:off x="351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6" name="Rectangle 103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7" name="Line 103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8" name="Line 103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" name="Line 1036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" name="Line 1037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" name="Line 1038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" name="Line 1039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Rectangle 104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Rectangle 1041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Rectangle 1042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6" name="Line 1043"/>
                <p:cNvSpPr>
                  <a:spLocks noChangeShapeType="1"/>
                </p:cNvSpPr>
                <p:nvPr/>
              </p:nvSpPr>
              <p:spPr bwMode="auto">
                <a:xfrm>
                  <a:off x="300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7" name="Line 1044"/>
                <p:cNvSpPr>
                  <a:spLocks noChangeShapeType="1"/>
                </p:cNvSpPr>
                <p:nvPr/>
              </p:nvSpPr>
              <p:spPr bwMode="auto">
                <a:xfrm>
                  <a:off x="30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" name="Rectangle 1045"/>
                <p:cNvSpPr>
                  <a:spLocks noChangeArrowheads="1"/>
                </p:cNvSpPr>
                <p:nvPr/>
              </p:nvSpPr>
              <p:spPr bwMode="auto">
                <a:xfrm>
                  <a:off x="279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" name="Line 1046"/>
                <p:cNvSpPr>
                  <a:spLocks noChangeShapeType="1"/>
                </p:cNvSpPr>
                <p:nvPr/>
              </p:nvSpPr>
              <p:spPr bwMode="auto">
                <a:xfrm>
                  <a:off x="267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" name="Line 1047"/>
                <p:cNvSpPr>
                  <a:spLocks noChangeShapeType="1"/>
                </p:cNvSpPr>
                <p:nvPr/>
              </p:nvSpPr>
              <p:spPr bwMode="auto">
                <a:xfrm>
                  <a:off x="268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" name="Rectangle 1048"/>
                <p:cNvSpPr>
                  <a:spLocks noChangeArrowheads="1"/>
                </p:cNvSpPr>
                <p:nvPr/>
              </p:nvSpPr>
              <p:spPr bwMode="auto">
                <a:xfrm>
                  <a:off x="253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" name="Rectangle 1049"/>
                <p:cNvSpPr>
                  <a:spLocks noChangeArrowheads="1"/>
                </p:cNvSpPr>
                <p:nvPr/>
              </p:nvSpPr>
              <p:spPr bwMode="auto">
                <a:xfrm>
                  <a:off x="28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" name="Line 1050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" name="Line 1051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5" name="Line 1052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6" name="Line 1053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7" name="Line 1054"/>
                <p:cNvSpPr>
                  <a:spLocks noChangeShapeType="1"/>
                </p:cNvSpPr>
                <p:nvPr/>
              </p:nvSpPr>
              <p:spPr bwMode="auto">
                <a:xfrm>
                  <a:off x="311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8" name="Line 1055"/>
                <p:cNvSpPr>
                  <a:spLocks noChangeShapeType="1"/>
                </p:cNvSpPr>
                <p:nvPr/>
              </p:nvSpPr>
              <p:spPr bwMode="auto">
                <a:xfrm>
                  <a:off x="31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" name="Rectangle 1056"/>
                <p:cNvSpPr>
                  <a:spLocks noChangeArrowheads="1"/>
                </p:cNvSpPr>
                <p:nvPr/>
              </p:nvSpPr>
              <p:spPr bwMode="auto">
                <a:xfrm>
                  <a:off x="287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" name="Rectangle 1057"/>
                <p:cNvSpPr>
                  <a:spLocks noChangeArrowheads="1"/>
                </p:cNvSpPr>
                <p:nvPr/>
              </p:nvSpPr>
              <p:spPr bwMode="auto">
                <a:xfrm>
                  <a:off x="310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1" name="Rectangle 105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" name="Rectangle 1059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3" name="Rectangle 1060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4" name="Rectangle 1061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5" name="Rectangle 1062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6" name="Rectangle 1063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7" name="Line 106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8" name="Line 106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" name="Line 106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" name="Line 106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1" name="Line 106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2" name="Line 106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3" name="Line 1070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4" name="Line 1071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5" name="Line 1072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6" name="Line 1073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7" name="Line 1074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8" name="Line 1075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9" name="Line 1076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" name="Line 1077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1" name="Rectangle 107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2" name="Line 1079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3" name="Line 1080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4" name="Line 1081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5" name="Line 1082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6" name="Rectangle 108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7" name="Rectangle 1084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" name="Rectangle 1085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9" name="Rectangle 1086"/>
                <p:cNvSpPr>
                  <a:spLocks noChangeArrowheads="1"/>
                </p:cNvSpPr>
                <p:nvPr/>
              </p:nvSpPr>
              <p:spPr bwMode="auto">
                <a:xfrm>
                  <a:off x="333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" name="Rectangle 1087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" name="Line 1088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" name="Line 1089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" name="Line 1090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4" name="Line 1091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5" name="Line 1092"/>
                <p:cNvSpPr>
                  <a:spLocks noChangeShapeType="1"/>
                </p:cNvSpPr>
                <p:nvPr/>
              </p:nvSpPr>
              <p:spPr bwMode="auto">
                <a:xfrm>
                  <a:off x="20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6" name="Line 1093"/>
                <p:cNvSpPr>
                  <a:spLocks noChangeShapeType="1"/>
                </p:cNvSpPr>
                <p:nvPr/>
              </p:nvSpPr>
              <p:spPr bwMode="auto">
                <a:xfrm>
                  <a:off x="20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7" name="Line 1094"/>
                <p:cNvSpPr>
                  <a:spLocks noChangeShapeType="1"/>
                </p:cNvSpPr>
                <p:nvPr/>
              </p:nvSpPr>
              <p:spPr bwMode="auto">
                <a:xfrm>
                  <a:off x="204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8" name="Line 1095"/>
                <p:cNvSpPr>
                  <a:spLocks noChangeShapeType="1"/>
                </p:cNvSpPr>
                <p:nvPr/>
              </p:nvSpPr>
              <p:spPr bwMode="auto">
                <a:xfrm>
                  <a:off x="204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9" name="Rectangle 1096"/>
                <p:cNvSpPr>
                  <a:spLocks noChangeArrowheads="1"/>
                </p:cNvSpPr>
                <p:nvPr/>
              </p:nvSpPr>
              <p:spPr bwMode="auto">
                <a:xfrm>
                  <a:off x="202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" name="Rectangle 1097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1" name="Line 1098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2" name="Line 1099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3" name="Line 1100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Line 1101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5" name="Rectangle 1102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6" name="Line 1103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7" name="Line 1104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8" name="Line 1105"/>
                <p:cNvSpPr>
                  <a:spLocks noChangeShapeType="1"/>
                </p:cNvSpPr>
                <p:nvPr/>
              </p:nvSpPr>
              <p:spPr bwMode="auto">
                <a:xfrm>
                  <a:off x="20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9" name="Line 1106"/>
                <p:cNvSpPr>
                  <a:spLocks noChangeShapeType="1"/>
                </p:cNvSpPr>
                <p:nvPr/>
              </p:nvSpPr>
              <p:spPr bwMode="auto">
                <a:xfrm>
                  <a:off x="20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" name="Line 1107"/>
                <p:cNvSpPr>
                  <a:spLocks noChangeShapeType="1"/>
                </p:cNvSpPr>
                <p:nvPr/>
              </p:nvSpPr>
              <p:spPr bwMode="auto">
                <a:xfrm>
                  <a:off x="204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" name="Line 1108"/>
                <p:cNvSpPr>
                  <a:spLocks noChangeShapeType="1"/>
                </p:cNvSpPr>
                <p:nvPr/>
              </p:nvSpPr>
              <p:spPr bwMode="auto">
                <a:xfrm>
                  <a:off x="204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" name="Line 1109"/>
                <p:cNvSpPr>
                  <a:spLocks noChangeShapeType="1"/>
                </p:cNvSpPr>
                <p:nvPr/>
              </p:nvSpPr>
              <p:spPr bwMode="auto">
                <a:xfrm>
                  <a:off x="201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3" name="Line 1110"/>
                <p:cNvSpPr>
                  <a:spLocks noChangeShapeType="1"/>
                </p:cNvSpPr>
                <p:nvPr/>
              </p:nvSpPr>
              <p:spPr bwMode="auto">
                <a:xfrm>
                  <a:off x="20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4" name="Line 1111"/>
                <p:cNvSpPr>
                  <a:spLocks noChangeShapeType="1"/>
                </p:cNvSpPr>
                <p:nvPr/>
              </p:nvSpPr>
              <p:spPr bwMode="auto">
                <a:xfrm>
                  <a:off x="199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5" name="Line 1112"/>
                <p:cNvSpPr>
                  <a:spLocks noChangeShapeType="1"/>
                </p:cNvSpPr>
                <p:nvPr/>
              </p:nvSpPr>
              <p:spPr bwMode="auto">
                <a:xfrm>
                  <a:off x="199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6" name="Line 1113"/>
                <p:cNvSpPr>
                  <a:spLocks noChangeShapeType="1"/>
                </p:cNvSpPr>
                <p:nvPr/>
              </p:nvSpPr>
              <p:spPr bwMode="auto">
                <a:xfrm>
                  <a:off x="197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7" name="Line 1114"/>
                <p:cNvSpPr>
                  <a:spLocks noChangeShapeType="1"/>
                </p:cNvSpPr>
                <p:nvPr/>
              </p:nvSpPr>
              <p:spPr bwMode="auto">
                <a:xfrm>
                  <a:off x="197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8" name="Line 1115"/>
                <p:cNvSpPr>
                  <a:spLocks noChangeShapeType="1"/>
                </p:cNvSpPr>
                <p:nvPr/>
              </p:nvSpPr>
              <p:spPr bwMode="auto">
                <a:xfrm>
                  <a:off x="300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9" name="Line 1116"/>
                <p:cNvSpPr>
                  <a:spLocks noChangeShapeType="1"/>
                </p:cNvSpPr>
                <p:nvPr/>
              </p:nvSpPr>
              <p:spPr bwMode="auto">
                <a:xfrm>
                  <a:off x="30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" name="Line 1117"/>
                <p:cNvSpPr>
                  <a:spLocks noChangeShapeType="1"/>
                </p:cNvSpPr>
                <p:nvPr/>
              </p:nvSpPr>
              <p:spPr bwMode="auto">
                <a:xfrm>
                  <a:off x="278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" name="Line 1118"/>
                <p:cNvSpPr>
                  <a:spLocks noChangeShapeType="1"/>
                </p:cNvSpPr>
                <p:nvPr/>
              </p:nvSpPr>
              <p:spPr bwMode="auto">
                <a:xfrm>
                  <a:off x="279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2" name="Line 1119"/>
                <p:cNvSpPr>
                  <a:spLocks noChangeShapeType="1"/>
                </p:cNvSpPr>
                <p:nvPr/>
              </p:nvSpPr>
              <p:spPr bwMode="auto">
                <a:xfrm>
                  <a:off x="261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3" name="Line 1120"/>
                <p:cNvSpPr>
                  <a:spLocks noChangeShapeType="1"/>
                </p:cNvSpPr>
                <p:nvPr/>
              </p:nvSpPr>
              <p:spPr bwMode="auto">
                <a:xfrm>
                  <a:off x="262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4" name="Rectangle 1121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5" name="Rectangle 1122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6" name="Rectangle 112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7" name="Rectangle 1124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8" name="Rectangle 1125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9" name="Rectangle 1126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0" name="Rectangle 1127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" name="Rectangle 1128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" name="Rectangle 1129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3" name="Rectangle 1130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4" name="Rectangle 1131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5" name="Rectangle 1132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6" name="Rectangle 1133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7" name="Rectangle 1134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8" name="Rectangle 1135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9" name="Rectangle 1136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0" name="Rectangle 1137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" name="Rectangle 1138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" name="Rectangle 1139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" name="Rectangle 1140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4" name="Rectangle 1141"/>
                <p:cNvSpPr>
                  <a:spLocks noChangeArrowheads="1"/>
                </p:cNvSpPr>
                <p:nvPr/>
              </p:nvSpPr>
              <p:spPr bwMode="auto">
                <a:xfrm>
                  <a:off x="348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5" name="Rectangle 1142"/>
                <p:cNvSpPr>
                  <a:spLocks noChangeArrowheads="1"/>
                </p:cNvSpPr>
                <p:nvPr/>
              </p:nvSpPr>
              <p:spPr bwMode="auto">
                <a:xfrm>
                  <a:off x="360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6" name="Rectangle 1143"/>
                <p:cNvSpPr>
                  <a:spLocks noChangeArrowheads="1"/>
                </p:cNvSpPr>
                <p:nvPr/>
              </p:nvSpPr>
              <p:spPr bwMode="auto">
                <a:xfrm>
                  <a:off x="36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7" name="Rectangle 1144"/>
                <p:cNvSpPr>
                  <a:spLocks noChangeArrowheads="1"/>
                </p:cNvSpPr>
                <p:nvPr/>
              </p:nvSpPr>
              <p:spPr bwMode="auto">
                <a:xfrm>
                  <a:off x="375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8" name="Rectangle 1145"/>
                <p:cNvSpPr>
                  <a:spLocks noChangeArrowheads="1"/>
                </p:cNvSpPr>
                <p:nvPr/>
              </p:nvSpPr>
              <p:spPr bwMode="auto">
                <a:xfrm>
                  <a:off x="381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9" name="Rectangle 1146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0" name="Rectangle 1147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1" name="Rectangle 1148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" name="Rectangle 1149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" name="Rectangle 1150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" name="Line 1151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5" name="Line 1152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6" name="Line 1153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7" name="Line 1154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8" name="Line 1155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9" name="Line 1156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0" name="Line 1157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1" name="Line 1158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" name="Line 1159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" name="Line 1160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" name="Rectangle 1161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5" name="Line 116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6" name="Line 116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7" name="Line 1164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8" name="Line 1165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9" name="Line 1166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" name="Line 1167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1" name="Rectangle 1168"/>
                <p:cNvSpPr>
                  <a:spLocks noChangeArrowheads="1"/>
                </p:cNvSpPr>
                <p:nvPr/>
              </p:nvSpPr>
              <p:spPr bwMode="auto">
                <a:xfrm>
                  <a:off x="225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" name="Line 1169"/>
                <p:cNvSpPr>
                  <a:spLocks noChangeShapeType="1"/>
                </p:cNvSpPr>
                <p:nvPr/>
              </p:nvSpPr>
              <p:spPr bwMode="auto">
                <a:xfrm>
                  <a:off x="260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" name="Line 1170"/>
                <p:cNvSpPr>
                  <a:spLocks noChangeShapeType="1"/>
                </p:cNvSpPr>
                <p:nvPr/>
              </p:nvSpPr>
              <p:spPr bwMode="auto">
                <a:xfrm>
                  <a:off x="261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" name="Rectangle 1171"/>
                <p:cNvSpPr>
                  <a:spLocks noChangeArrowheads="1"/>
                </p:cNvSpPr>
                <p:nvPr/>
              </p:nvSpPr>
              <p:spPr bwMode="auto">
                <a:xfrm>
                  <a:off x="247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5" name="Line 1172"/>
                <p:cNvSpPr>
                  <a:spLocks noChangeShapeType="1"/>
                </p:cNvSpPr>
                <p:nvPr/>
              </p:nvSpPr>
              <p:spPr bwMode="auto">
                <a:xfrm>
                  <a:off x="277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6" name="Line 1173"/>
                <p:cNvSpPr>
                  <a:spLocks noChangeShapeType="1"/>
                </p:cNvSpPr>
                <p:nvPr/>
              </p:nvSpPr>
              <p:spPr bwMode="auto">
                <a:xfrm>
                  <a:off x="278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7" name="Line 1174"/>
                <p:cNvSpPr>
                  <a:spLocks noChangeShapeType="1"/>
                </p:cNvSpPr>
                <p:nvPr/>
              </p:nvSpPr>
              <p:spPr bwMode="auto">
                <a:xfrm>
                  <a:off x="260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8" name="Line 1175"/>
                <p:cNvSpPr>
                  <a:spLocks noChangeShapeType="1"/>
                </p:cNvSpPr>
                <p:nvPr/>
              </p:nvSpPr>
              <p:spPr bwMode="auto">
                <a:xfrm>
                  <a:off x="261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9" name="Line 1176"/>
                <p:cNvSpPr>
                  <a:spLocks noChangeShapeType="1"/>
                </p:cNvSpPr>
                <p:nvPr/>
              </p:nvSpPr>
              <p:spPr bwMode="auto">
                <a:xfrm>
                  <a:off x="246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0" name="Line 1177"/>
                <p:cNvSpPr>
                  <a:spLocks noChangeShapeType="1"/>
                </p:cNvSpPr>
                <p:nvPr/>
              </p:nvSpPr>
              <p:spPr bwMode="auto">
                <a:xfrm>
                  <a:off x="246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1" name="Line 1178"/>
                <p:cNvSpPr>
                  <a:spLocks noChangeShapeType="1"/>
                </p:cNvSpPr>
                <p:nvPr/>
              </p:nvSpPr>
              <p:spPr bwMode="auto">
                <a:xfrm>
                  <a:off x="235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2" name="Line 1179"/>
                <p:cNvSpPr>
                  <a:spLocks noChangeShapeType="1"/>
                </p:cNvSpPr>
                <p:nvPr/>
              </p:nvSpPr>
              <p:spPr bwMode="auto">
                <a:xfrm>
                  <a:off x="23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" name="Line 1180"/>
                <p:cNvSpPr>
                  <a:spLocks noChangeShapeType="1"/>
                </p:cNvSpPr>
                <p:nvPr/>
              </p:nvSpPr>
              <p:spPr bwMode="auto">
                <a:xfrm>
                  <a:off x="226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4" name="Line 1181"/>
                <p:cNvSpPr>
                  <a:spLocks noChangeShapeType="1"/>
                </p:cNvSpPr>
                <p:nvPr/>
              </p:nvSpPr>
              <p:spPr bwMode="auto">
                <a:xfrm>
                  <a:off x="22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" name="Line 1182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" name="Line 1183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7" name="Rectangle 1184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8" name="Rectangle 1185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" name="Rectangle 1186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0" name="Rectangle 1187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1" name="Rectangle 1188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" name="Rectangle 1189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" name="Rectangle 1190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4" name="Rectangle 1191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5" name="Rectangle 1192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6" name="Rectangle 1193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7" name="Rectangle 1194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8" name="Rectangle 1195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9" name="Line 119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0" name="Line 119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1" name="Rectangle 1198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2" name="Rectangle 1199"/>
                <p:cNvSpPr>
                  <a:spLocks noChangeArrowheads="1"/>
                </p:cNvSpPr>
                <p:nvPr/>
              </p:nvSpPr>
              <p:spPr bwMode="auto">
                <a:xfrm>
                  <a:off x="265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3" name="Line 1200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4" name="Line 1201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5" name="Rectangle 1202"/>
                <p:cNvSpPr>
                  <a:spLocks noChangeArrowheads="1"/>
                </p:cNvSpPr>
                <p:nvPr/>
              </p:nvSpPr>
              <p:spPr bwMode="auto">
                <a:xfrm>
                  <a:off x="27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6" name="Rectangle 1203"/>
                <p:cNvSpPr>
                  <a:spLocks noChangeArrowheads="1"/>
                </p:cNvSpPr>
                <p:nvPr/>
              </p:nvSpPr>
              <p:spPr bwMode="auto">
                <a:xfrm>
                  <a:off x="299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7" name="Line 1204"/>
                <p:cNvSpPr>
                  <a:spLocks noChangeShapeType="1"/>
                </p:cNvSpPr>
                <p:nvPr/>
              </p:nvSpPr>
              <p:spPr bwMode="auto">
                <a:xfrm>
                  <a:off x="319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8" name="Line 1205"/>
                <p:cNvSpPr>
                  <a:spLocks noChangeShapeType="1"/>
                </p:cNvSpPr>
                <p:nvPr/>
              </p:nvSpPr>
              <p:spPr bwMode="auto">
                <a:xfrm>
                  <a:off x="320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9" name="Rectangle 1206"/>
                <p:cNvSpPr>
                  <a:spLocks noChangeArrowheads="1"/>
                </p:cNvSpPr>
                <p:nvPr/>
              </p:nvSpPr>
              <p:spPr bwMode="auto">
                <a:xfrm>
                  <a:off x="294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0" name="Rectangle 1207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1" name="Rectangle 1208"/>
                <p:cNvSpPr>
                  <a:spLocks noChangeArrowheads="1"/>
                </p:cNvSpPr>
                <p:nvPr/>
              </p:nvSpPr>
              <p:spPr bwMode="auto">
                <a:xfrm>
                  <a:off x="333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2" name="Line 1209"/>
                <p:cNvSpPr>
                  <a:spLocks noChangeShapeType="1"/>
                </p:cNvSpPr>
                <p:nvPr/>
              </p:nvSpPr>
              <p:spPr bwMode="auto">
                <a:xfrm>
                  <a:off x="347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" name="Line 1210"/>
                <p:cNvSpPr>
                  <a:spLocks noChangeShapeType="1"/>
                </p:cNvSpPr>
                <p:nvPr/>
              </p:nvSpPr>
              <p:spPr bwMode="auto">
                <a:xfrm>
                  <a:off x="348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211"/>
              <p:cNvGrpSpPr>
                <a:grpSpLocks/>
              </p:cNvGrpSpPr>
              <p:nvPr/>
            </p:nvGrpSpPr>
            <p:grpSpPr bwMode="auto">
              <a:xfrm>
                <a:off x="1903" y="1835"/>
                <a:ext cx="2087" cy="1393"/>
                <a:chOff x="1903" y="1835"/>
                <a:chExt cx="2087" cy="1393"/>
              </a:xfrm>
            </p:grpSpPr>
            <p:sp>
              <p:nvSpPr>
                <p:cNvPr id="144" name="Line 1212"/>
                <p:cNvSpPr>
                  <a:spLocks noChangeShapeType="1"/>
                </p:cNvSpPr>
                <p:nvPr/>
              </p:nvSpPr>
              <p:spPr bwMode="auto">
                <a:xfrm>
                  <a:off x="316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Line 1213"/>
                <p:cNvSpPr>
                  <a:spLocks noChangeShapeType="1"/>
                </p:cNvSpPr>
                <p:nvPr/>
              </p:nvSpPr>
              <p:spPr bwMode="auto">
                <a:xfrm>
                  <a:off x="31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Rectangle 121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Rectangle 121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Rectangle 1216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Rectangle 1217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Line 1218"/>
                <p:cNvSpPr>
                  <a:spLocks noChangeShapeType="1"/>
                </p:cNvSpPr>
                <p:nvPr/>
              </p:nvSpPr>
              <p:spPr bwMode="auto">
                <a:xfrm>
                  <a:off x="360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" name="Line 1219"/>
                <p:cNvSpPr>
                  <a:spLocks noChangeShapeType="1"/>
                </p:cNvSpPr>
                <p:nvPr/>
              </p:nvSpPr>
              <p:spPr bwMode="auto">
                <a:xfrm>
                  <a:off x="360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Rectangle 1220"/>
                <p:cNvSpPr>
                  <a:spLocks noChangeArrowheads="1"/>
                </p:cNvSpPr>
                <p:nvPr/>
              </p:nvSpPr>
              <p:spPr bwMode="auto">
                <a:xfrm>
                  <a:off x="326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Rectangle 1221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Rectangle 1222"/>
                <p:cNvSpPr>
                  <a:spLocks noChangeArrowheads="1"/>
                </p:cNvSpPr>
                <p:nvPr/>
              </p:nvSpPr>
              <p:spPr bwMode="auto">
                <a:xfrm>
                  <a:off x="354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Rectangle 1223"/>
                <p:cNvSpPr>
                  <a:spLocks noChangeArrowheads="1"/>
                </p:cNvSpPr>
                <p:nvPr/>
              </p:nvSpPr>
              <p:spPr bwMode="auto">
                <a:xfrm>
                  <a:off x="36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Rectangle 1224"/>
                <p:cNvSpPr>
                  <a:spLocks noChangeArrowheads="1"/>
                </p:cNvSpPr>
                <p:nvPr/>
              </p:nvSpPr>
              <p:spPr bwMode="auto">
                <a:xfrm>
                  <a:off x="372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Line 1225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Line 1226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Rectangle 1227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Line 1228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Line 1229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Rectangle 1230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Rectangle 1231"/>
                <p:cNvSpPr>
                  <a:spLocks noChangeArrowheads="1"/>
                </p:cNvSpPr>
                <p:nvPr/>
              </p:nvSpPr>
              <p:spPr bwMode="auto">
                <a:xfrm>
                  <a:off x="326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Rectangle 1232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Rectangle 1233"/>
                <p:cNvSpPr>
                  <a:spLocks noChangeArrowheads="1"/>
                </p:cNvSpPr>
                <p:nvPr/>
              </p:nvSpPr>
              <p:spPr bwMode="auto">
                <a:xfrm>
                  <a:off x="354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Rectangle 123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Rectangle 123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Rectangle 1236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Rectangle 1237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Rectangle 1238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Rectangle 1239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Rectangle 1240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Rectangle 1241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Rectangle 1242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Rectangle 1243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Rectangle 1244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Rectangle 1245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Rectangle 1246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Line 1247"/>
                <p:cNvSpPr>
                  <a:spLocks noChangeShapeType="1"/>
                </p:cNvSpPr>
                <p:nvPr/>
              </p:nvSpPr>
              <p:spPr bwMode="auto">
                <a:xfrm>
                  <a:off x="397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Line 1248"/>
                <p:cNvSpPr>
                  <a:spLocks noChangeShapeType="1"/>
                </p:cNvSpPr>
                <p:nvPr/>
              </p:nvSpPr>
              <p:spPr bwMode="auto">
                <a:xfrm>
                  <a:off x="398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Rectangle 1249"/>
                <p:cNvSpPr>
                  <a:spLocks noChangeArrowheads="1"/>
                </p:cNvSpPr>
                <p:nvPr/>
              </p:nvSpPr>
              <p:spPr bwMode="auto">
                <a:xfrm>
                  <a:off x="356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1250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1251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1252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1253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Rectangle 1254"/>
                <p:cNvSpPr>
                  <a:spLocks noChangeArrowheads="1"/>
                </p:cNvSpPr>
                <p:nvPr/>
              </p:nvSpPr>
              <p:spPr bwMode="auto">
                <a:xfrm>
                  <a:off x="225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Rectangle 1255"/>
                <p:cNvSpPr>
                  <a:spLocks noChangeArrowheads="1"/>
                </p:cNvSpPr>
                <p:nvPr/>
              </p:nvSpPr>
              <p:spPr bwMode="auto">
                <a:xfrm>
                  <a:off x="261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Rectangle 1256"/>
                <p:cNvSpPr>
                  <a:spLocks noChangeArrowheads="1"/>
                </p:cNvSpPr>
                <p:nvPr/>
              </p:nvSpPr>
              <p:spPr bwMode="auto">
                <a:xfrm>
                  <a:off x="290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1257"/>
                <p:cNvSpPr>
                  <a:spLocks noChangeShapeType="1"/>
                </p:cNvSpPr>
                <p:nvPr/>
              </p:nvSpPr>
              <p:spPr bwMode="auto">
                <a:xfrm>
                  <a:off x="312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1258"/>
                <p:cNvSpPr>
                  <a:spLocks noChangeShapeType="1"/>
                </p:cNvSpPr>
                <p:nvPr/>
              </p:nvSpPr>
              <p:spPr bwMode="auto">
                <a:xfrm>
                  <a:off x="312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Line 1259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Line 1260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Rectangle 1261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Line 1262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Line 1263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Line 1264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1265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Line 126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Line 126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Rectangle 1268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1269"/>
                <p:cNvSpPr>
                  <a:spLocks noChangeShapeType="1"/>
                </p:cNvSpPr>
                <p:nvPr/>
              </p:nvSpPr>
              <p:spPr bwMode="auto">
                <a:xfrm>
                  <a:off x="300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Line 1270"/>
                <p:cNvSpPr>
                  <a:spLocks noChangeShapeType="1"/>
                </p:cNvSpPr>
                <p:nvPr/>
              </p:nvSpPr>
              <p:spPr bwMode="auto">
                <a:xfrm>
                  <a:off x="30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Line 1271"/>
                <p:cNvSpPr>
                  <a:spLocks noChangeShapeType="1"/>
                </p:cNvSpPr>
                <p:nvPr/>
              </p:nvSpPr>
              <p:spPr bwMode="auto">
                <a:xfrm>
                  <a:off x="278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Line 1272"/>
                <p:cNvSpPr>
                  <a:spLocks noChangeShapeType="1"/>
                </p:cNvSpPr>
                <p:nvPr/>
              </p:nvSpPr>
              <p:spPr bwMode="auto">
                <a:xfrm>
                  <a:off x="279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Rectangle 1273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Rectangle 1274"/>
                <p:cNvSpPr>
                  <a:spLocks noChangeArrowheads="1"/>
                </p:cNvSpPr>
                <p:nvPr/>
              </p:nvSpPr>
              <p:spPr bwMode="auto">
                <a:xfrm>
                  <a:off x="322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Line 1275"/>
                <p:cNvSpPr>
                  <a:spLocks noChangeShapeType="1"/>
                </p:cNvSpPr>
                <p:nvPr/>
              </p:nvSpPr>
              <p:spPr bwMode="auto">
                <a:xfrm>
                  <a:off x="338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Line 1276"/>
                <p:cNvSpPr>
                  <a:spLocks noChangeShapeType="1"/>
                </p:cNvSpPr>
                <p:nvPr/>
              </p:nvSpPr>
              <p:spPr bwMode="auto">
                <a:xfrm>
                  <a:off x="33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Line 1277"/>
                <p:cNvSpPr>
                  <a:spLocks noChangeShapeType="1"/>
                </p:cNvSpPr>
                <p:nvPr/>
              </p:nvSpPr>
              <p:spPr bwMode="auto">
                <a:xfrm>
                  <a:off x="308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1278"/>
                <p:cNvSpPr>
                  <a:spLocks noChangeShapeType="1"/>
                </p:cNvSpPr>
                <p:nvPr/>
              </p:nvSpPr>
              <p:spPr bwMode="auto">
                <a:xfrm>
                  <a:off x="309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279"/>
                <p:cNvSpPr>
                  <a:spLocks noChangeShapeType="1"/>
                </p:cNvSpPr>
                <p:nvPr/>
              </p:nvSpPr>
              <p:spPr bwMode="auto">
                <a:xfrm>
                  <a:off x="284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Line 1280"/>
                <p:cNvSpPr>
                  <a:spLocks noChangeShapeType="1"/>
                </p:cNvSpPr>
                <p:nvPr/>
              </p:nvSpPr>
              <p:spPr bwMode="auto">
                <a:xfrm>
                  <a:off x="285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281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1282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1283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1284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Line 1285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286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1287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288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1289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Line 1290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Rectangle 1291"/>
                <p:cNvSpPr>
                  <a:spLocks noChangeArrowheads="1"/>
                </p:cNvSpPr>
                <p:nvPr/>
              </p:nvSpPr>
              <p:spPr bwMode="auto">
                <a:xfrm>
                  <a:off x="218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Rectangle 1292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Rectangle 1293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Line 1294"/>
                <p:cNvSpPr>
                  <a:spLocks noChangeShapeType="1"/>
                </p:cNvSpPr>
                <p:nvPr/>
              </p:nvSpPr>
              <p:spPr bwMode="auto">
                <a:xfrm>
                  <a:off x="235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Line 1295"/>
                <p:cNvSpPr>
                  <a:spLocks noChangeShapeType="1"/>
                </p:cNvSpPr>
                <p:nvPr/>
              </p:nvSpPr>
              <p:spPr bwMode="auto">
                <a:xfrm>
                  <a:off x="236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Line 1296"/>
                <p:cNvSpPr>
                  <a:spLocks noChangeShapeType="1"/>
                </p:cNvSpPr>
                <p:nvPr/>
              </p:nvSpPr>
              <p:spPr bwMode="auto">
                <a:xfrm>
                  <a:off x="226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1297"/>
                <p:cNvSpPr>
                  <a:spLocks noChangeShapeType="1"/>
                </p:cNvSpPr>
                <p:nvPr/>
              </p:nvSpPr>
              <p:spPr bwMode="auto">
                <a:xfrm>
                  <a:off x="22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1298"/>
                <p:cNvSpPr>
                  <a:spLocks noChangeShapeType="1"/>
                </p:cNvSpPr>
                <p:nvPr/>
              </p:nvSpPr>
              <p:spPr bwMode="auto">
                <a:xfrm>
                  <a:off x="219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Line 1299"/>
                <p:cNvSpPr>
                  <a:spLocks noChangeShapeType="1"/>
                </p:cNvSpPr>
                <p:nvPr/>
              </p:nvSpPr>
              <p:spPr bwMode="auto">
                <a:xfrm>
                  <a:off x="219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Line 1300"/>
                <p:cNvSpPr>
                  <a:spLocks noChangeShapeType="1"/>
                </p:cNvSpPr>
                <p:nvPr/>
              </p:nvSpPr>
              <p:spPr bwMode="auto">
                <a:xfrm>
                  <a:off x="213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01"/>
                <p:cNvSpPr>
                  <a:spLocks noChangeShapeType="1"/>
                </p:cNvSpPr>
                <p:nvPr/>
              </p:nvSpPr>
              <p:spPr bwMode="auto">
                <a:xfrm>
                  <a:off x="213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Line 1302"/>
                <p:cNvSpPr>
                  <a:spLocks noChangeShapeType="1"/>
                </p:cNvSpPr>
                <p:nvPr/>
              </p:nvSpPr>
              <p:spPr bwMode="auto">
                <a:xfrm>
                  <a:off x="208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03"/>
                <p:cNvSpPr>
                  <a:spLocks noChangeShapeType="1"/>
                </p:cNvSpPr>
                <p:nvPr/>
              </p:nvSpPr>
              <p:spPr bwMode="auto">
                <a:xfrm>
                  <a:off x="209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Line 1304"/>
                <p:cNvSpPr>
                  <a:spLocks noChangeShapeType="1"/>
                </p:cNvSpPr>
                <p:nvPr/>
              </p:nvSpPr>
              <p:spPr bwMode="auto">
                <a:xfrm>
                  <a:off x="204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" name="Line 1305"/>
                <p:cNvSpPr>
                  <a:spLocks noChangeShapeType="1"/>
                </p:cNvSpPr>
                <p:nvPr/>
              </p:nvSpPr>
              <p:spPr bwMode="auto">
                <a:xfrm>
                  <a:off x="20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Line 1306"/>
                <p:cNvSpPr>
                  <a:spLocks noChangeShapeType="1"/>
                </p:cNvSpPr>
                <p:nvPr/>
              </p:nvSpPr>
              <p:spPr bwMode="auto">
                <a:xfrm>
                  <a:off x="201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1307"/>
                <p:cNvSpPr>
                  <a:spLocks noChangeShapeType="1"/>
                </p:cNvSpPr>
                <p:nvPr/>
              </p:nvSpPr>
              <p:spPr bwMode="auto">
                <a:xfrm>
                  <a:off x="20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08"/>
                <p:cNvSpPr>
                  <a:spLocks noChangeShapeType="1"/>
                </p:cNvSpPr>
                <p:nvPr/>
              </p:nvSpPr>
              <p:spPr bwMode="auto">
                <a:xfrm>
                  <a:off x="199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Line 1309"/>
                <p:cNvSpPr>
                  <a:spLocks noChangeShapeType="1"/>
                </p:cNvSpPr>
                <p:nvPr/>
              </p:nvSpPr>
              <p:spPr bwMode="auto">
                <a:xfrm>
                  <a:off x="200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10"/>
                <p:cNvSpPr>
                  <a:spLocks noChangeShapeType="1"/>
                </p:cNvSpPr>
                <p:nvPr/>
              </p:nvSpPr>
              <p:spPr bwMode="auto">
                <a:xfrm>
                  <a:off x="197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Line 1311"/>
                <p:cNvSpPr>
                  <a:spLocks noChangeShapeType="1"/>
                </p:cNvSpPr>
                <p:nvPr/>
              </p:nvSpPr>
              <p:spPr bwMode="auto">
                <a:xfrm>
                  <a:off x="19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4" name="Line 1312"/>
                <p:cNvSpPr>
                  <a:spLocks noChangeShapeType="1"/>
                </p:cNvSpPr>
                <p:nvPr/>
              </p:nvSpPr>
              <p:spPr bwMode="auto">
                <a:xfrm>
                  <a:off x="196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5" name="Line 1313"/>
                <p:cNvSpPr>
                  <a:spLocks noChangeShapeType="1"/>
                </p:cNvSpPr>
                <p:nvPr/>
              </p:nvSpPr>
              <p:spPr bwMode="auto">
                <a:xfrm>
                  <a:off x="19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" name="Line 1314"/>
                <p:cNvSpPr>
                  <a:spLocks noChangeShapeType="1"/>
                </p:cNvSpPr>
                <p:nvPr/>
              </p:nvSpPr>
              <p:spPr bwMode="auto">
                <a:xfrm>
                  <a:off x="194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Line 1315"/>
                <p:cNvSpPr>
                  <a:spLocks noChangeShapeType="1"/>
                </p:cNvSpPr>
                <p:nvPr/>
              </p:nvSpPr>
              <p:spPr bwMode="auto">
                <a:xfrm>
                  <a:off x="19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Line 1316"/>
                <p:cNvSpPr>
                  <a:spLocks noChangeShapeType="1"/>
                </p:cNvSpPr>
                <p:nvPr/>
              </p:nvSpPr>
              <p:spPr bwMode="auto">
                <a:xfrm>
                  <a:off x="194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9" name="Line 1317"/>
                <p:cNvSpPr>
                  <a:spLocks noChangeShapeType="1"/>
                </p:cNvSpPr>
                <p:nvPr/>
              </p:nvSpPr>
              <p:spPr bwMode="auto">
                <a:xfrm>
                  <a:off x="194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Line 1318"/>
                <p:cNvSpPr>
                  <a:spLocks noChangeShapeType="1"/>
                </p:cNvSpPr>
                <p:nvPr/>
              </p:nvSpPr>
              <p:spPr bwMode="auto">
                <a:xfrm>
                  <a:off x="192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1" name="Line 1319"/>
                <p:cNvSpPr>
                  <a:spLocks noChangeShapeType="1"/>
                </p:cNvSpPr>
                <p:nvPr/>
              </p:nvSpPr>
              <p:spPr bwMode="auto">
                <a:xfrm>
                  <a:off x="19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1320"/>
                <p:cNvSpPr>
                  <a:spLocks noChangeShapeType="1"/>
                </p:cNvSpPr>
                <p:nvPr/>
              </p:nvSpPr>
              <p:spPr bwMode="auto">
                <a:xfrm>
                  <a:off x="192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Line 1321"/>
                <p:cNvSpPr>
                  <a:spLocks noChangeShapeType="1"/>
                </p:cNvSpPr>
                <p:nvPr/>
              </p:nvSpPr>
              <p:spPr bwMode="auto">
                <a:xfrm>
                  <a:off x="1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4" name="Line 1322"/>
                <p:cNvSpPr>
                  <a:spLocks noChangeShapeType="1"/>
                </p:cNvSpPr>
                <p:nvPr/>
              </p:nvSpPr>
              <p:spPr bwMode="auto">
                <a:xfrm>
                  <a:off x="192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5" name="Line 1323"/>
                <p:cNvSpPr>
                  <a:spLocks noChangeShapeType="1"/>
                </p:cNvSpPr>
                <p:nvPr/>
              </p:nvSpPr>
              <p:spPr bwMode="auto">
                <a:xfrm>
                  <a:off x="1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" name="Line 1324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Line 1325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" name="Line 1326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" name="Line 1327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" name="Line 1328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" name="Line 1329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" name="Line 1330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Line 1331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4" name="Line 1332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1333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Rectangle 1334"/>
                <p:cNvSpPr>
                  <a:spLocks noChangeArrowheads="1"/>
                </p:cNvSpPr>
                <p:nvPr/>
              </p:nvSpPr>
              <p:spPr bwMode="auto">
                <a:xfrm>
                  <a:off x="191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Rectangle 1335"/>
                <p:cNvSpPr>
                  <a:spLocks noChangeArrowheads="1"/>
                </p:cNvSpPr>
                <p:nvPr/>
              </p:nvSpPr>
              <p:spPr bwMode="auto">
                <a:xfrm>
                  <a:off x="233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Line 1336"/>
                <p:cNvSpPr>
                  <a:spLocks noChangeShapeType="1"/>
                </p:cNvSpPr>
                <p:nvPr/>
              </p:nvSpPr>
              <p:spPr bwMode="auto">
                <a:xfrm>
                  <a:off x="267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Line 1337"/>
                <p:cNvSpPr>
                  <a:spLocks noChangeShapeType="1"/>
                </p:cNvSpPr>
                <p:nvPr/>
              </p:nvSpPr>
              <p:spPr bwMode="auto">
                <a:xfrm>
                  <a:off x="267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Line 1338"/>
                <p:cNvSpPr>
                  <a:spLocks noChangeShapeType="1"/>
                </p:cNvSpPr>
                <p:nvPr/>
              </p:nvSpPr>
              <p:spPr bwMode="auto">
                <a:xfrm>
                  <a:off x="251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Line 1339"/>
                <p:cNvSpPr>
                  <a:spLocks noChangeShapeType="1"/>
                </p:cNvSpPr>
                <p:nvPr/>
              </p:nvSpPr>
              <p:spPr bwMode="auto">
                <a:xfrm>
                  <a:off x="252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2" name="Line 1340"/>
                <p:cNvSpPr>
                  <a:spLocks noChangeShapeType="1"/>
                </p:cNvSpPr>
                <p:nvPr/>
              </p:nvSpPr>
              <p:spPr bwMode="auto">
                <a:xfrm>
                  <a:off x="239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Line 1341"/>
                <p:cNvSpPr>
                  <a:spLocks noChangeShapeType="1"/>
                </p:cNvSpPr>
                <p:nvPr/>
              </p:nvSpPr>
              <p:spPr bwMode="auto">
                <a:xfrm>
                  <a:off x="240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4" name="Line 1342"/>
                <p:cNvSpPr>
                  <a:spLocks noChangeShapeType="1"/>
                </p:cNvSpPr>
                <p:nvPr/>
              </p:nvSpPr>
              <p:spPr bwMode="auto">
                <a:xfrm>
                  <a:off x="229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Line 1343"/>
                <p:cNvSpPr>
                  <a:spLocks noChangeShapeType="1"/>
                </p:cNvSpPr>
                <p:nvPr/>
              </p:nvSpPr>
              <p:spPr bwMode="auto">
                <a:xfrm>
                  <a:off x="229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Line 1344"/>
                <p:cNvSpPr>
                  <a:spLocks noChangeShapeType="1"/>
                </p:cNvSpPr>
                <p:nvPr/>
              </p:nvSpPr>
              <p:spPr bwMode="auto">
                <a:xfrm>
                  <a:off x="221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Line 1345"/>
                <p:cNvSpPr>
                  <a:spLocks noChangeShapeType="1"/>
                </p:cNvSpPr>
                <p:nvPr/>
              </p:nvSpPr>
              <p:spPr bwMode="auto">
                <a:xfrm>
                  <a:off x="222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1346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1347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Rectangle 134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Line 1349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Line 1350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Line 1351"/>
                <p:cNvSpPr>
                  <a:spLocks noChangeShapeType="1"/>
                </p:cNvSpPr>
                <p:nvPr/>
              </p:nvSpPr>
              <p:spPr bwMode="auto">
                <a:xfrm>
                  <a:off x="306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Line 1352"/>
                <p:cNvSpPr>
                  <a:spLocks noChangeShapeType="1"/>
                </p:cNvSpPr>
                <p:nvPr/>
              </p:nvSpPr>
              <p:spPr bwMode="auto">
                <a:xfrm>
                  <a:off x="30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Rectangle 1353"/>
                <p:cNvSpPr>
                  <a:spLocks noChangeArrowheads="1"/>
                </p:cNvSpPr>
                <p:nvPr/>
              </p:nvSpPr>
              <p:spPr bwMode="auto">
                <a:xfrm>
                  <a:off x="28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" name="Line 1354"/>
                <p:cNvSpPr>
                  <a:spLocks noChangeShapeType="1"/>
                </p:cNvSpPr>
                <p:nvPr/>
              </p:nvSpPr>
              <p:spPr bwMode="auto">
                <a:xfrm>
                  <a:off x="307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Line 1355"/>
                <p:cNvSpPr>
                  <a:spLocks noChangeShapeType="1"/>
                </p:cNvSpPr>
                <p:nvPr/>
              </p:nvSpPr>
              <p:spPr bwMode="auto">
                <a:xfrm>
                  <a:off x="307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1356"/>
                <p:cNvSpPr>
                  <a:spLocks noChangeShapeType="1"/>
                </p:cNvSpPr>
                <p:nvPr/>
              </p:nvSpPr>
              <p:spPr bwMode="auto">
                <a:xfrm>
                  <a:off x="284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Line 1357"/>
                <p:cNvSpPr>
                  <a:spLocks noChangeShapeType="1"/>
                </p:cNvSpPr>
                <p:nvPr/>
              </p:nvSpPr>
              <p:spPr bwMode="auto">
                <a:xfrm>
                  <a:off x="284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" name="Line 1358"/>
                <p:cNvSpPr>
                  <a:spLocks noChangeShapeType="1"/>
                </p:cNvSpPr>
                <p:nvPr/>
              </p:nvSpPr>
              <p:spPr bwMode="auto">
                <a:xfrm>
                  <a:off x="265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Line 1359"/>
                <p:cNvSpPr>
                  <a:spLocks noChangeShapeType="1"/>
                </p:cNvSpPr>
                <p:nvPr/>
              </p:nvSpPr>
              <p:spPr bwMode="auto">
                <a:xfrm>
                  <a:off x="265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Line 1360"/>
                <p:cNvSpPr>
                  <a:spLocks noChangeShapeType="1"/>
                </p:cNvSpPr>
                <p:nvPr/>
              </p:nvSpPr>
              <p:spPr bwMode="auto">
                <a:xfrm>
                  <a:off x="250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" name="Line 1361"/>
                <p:cNvSpPr>
                  <a:spLocks noChangeShapeType="1"/>
                </p:cNvSpPr>
                <p:nvPr/>
              </p:nvSpPr>
              <p:spPr bwMode="auto">
                <a:xfrm>
                  <a:off x="250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" name="Line 1362"/>
                <p:cNvSpPr>
                  <a:spLocks noChangeShapeType="1"/>
                </p:cNvSpPr>
                <p:nvPr/>
              </p:nvSpPr>
              <p:spPr bwMode="auto">
                <a:xfrm>
                  <a:off x="238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" name="Line 1363"/>
                <p:cNvSpPr>
                  <a:spLocks noChangeShapeType="1"/>
                </p:cNvSpPr>
                <p:nvPr/>
              </p:nvSpPr>
              <p:spPr bwMode="auto">
                <a:xfrm>
                  <a:off x="238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" name="Line 1364"/>
                <p:cNvSpPr>
                  <a:spLocks noChangeShapeType="1"/>
                </p:cNvSpPr>
                <p:nvPr/>
              </p:nvSpPr>
              <p:spPr bwMode="auto">
                <a:xfrm>
                  <a:off x="228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" name="Line 1365"/>
                <p:cNvSpPr>
                  <a:spLocks noChangeShapeType="1"/>
                </p:cNvSpPr>
                <p:nvPr/>
              </p:nvSpPr>
              <p:spPr bwMode="auto">
                <a:xfrm>
                  <a:off x="22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Rectangle 1366"/>
                <p:cNvSpPr>
                  <a:spLocks noChangeArrowheads="1"/>
                </p:cNvSpPr>
                <p:nvPr/>
              </p:nvSpPr>
              <p:spPr bwMode="auto">
                <a:xfrm>
                  <a:off x="221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Line 1367"/>
                <p:cNvSpPr>
                  <a:spLocks noChangeShapeType="1"/>
                </p:cNvSpPr>
                <p:nvPr/>
              </p:nvSpPr>
              <p:spPr bwMode="auto">
                <a:xfrm>
                  <a:off x="256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" name="Line 1368"/>
                <p:cNvSpPr>
                  <a:spLocks noChangeShapeType="1"/>
                </p:cNvSpPr>
                <p:nvPr/>
              </p:nvSpPr>
              <p:spPr bwMode="auto">
                <a:xfrm>
                  <a:off x="257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" name="Line 1369"/>
                <p:cNvSpPr>
                  <a:spLocks noChangeShapeType="1"/>
                </p:cNvSpPr>
                <p:nvPr/>
              </p:nvSpPr>
              <p:spPr bwMode="auto">
                <a:xfrm>
                  <a:off x="24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" name="Line 1370"/>
                <p:cNvSpPr>
                  <a:spLocks noChangeShapeType="1"/>
                </p:cNvSpPr>
                <p:nvPr/>
              </p:nvSpPr>
              <p:spPr bwMode="auto">
                <a:xfrm>
                  <a:off x="244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" name="Line 1371"/>
                <p:cNvSpPr>
                  <a:spLocks noChangeShapeType="1"/>
                </p:cNvSpPr>
                <p:nvPr/>
              </p:nvSpPr>
              <p:spPr bwMode="auto">
                <a:xfrm>
                  <a:off x="233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" name="Line 1372"/>
                <p:cNvSpPr>
                  <a:spLocks noChangeShapeType="1"/>
                </p:cNvSpPr>
                <p:nvPr/>
              </p:nvSpPr>
              <p:spPr bwMode="auto">
                <a:xfrm>
                  <a:off x="233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" name="Line 1373"/>
                <p:cNvSpPr>
                  <a:spLocks noChangeShapeType="1"/>
                </p:cNvSpPr>
                <p:nvPr/>
              </p:nvSpPr>
              <p:spPr bwMode="auto">
                <a:xfrm>
                  <a:off x="224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" name="Line 1374"/>
                <p:cNvSpPr>
                  <a:spLocks noChangeShapeType="1"/>
                </p:cNvSpPr>
                <p:nvPr/>
              </p:nvSpPr>
              <p:spPr bwMode="auto">
                <a:xfrm>
                  <a:off x="224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" name="Line 1375"/>
                <p:cNvSpPr>
                  <a:spLocks noChangeShapeType="1"/>
                </p:cNvSpPr>
                <p:nvPr/>
              </p:nvSpPr>
              <p:spPr bwMode="auto">
                <a:xfrm>
                  <a:off x="217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Line 1376"/>
                <p:cNvSpPr>
                  <a:spLocks noChangeShapeType="1"/>
                </p:cNvSpPr>
                <p:nvPr/>
              </p:nvSpPr>
              <p:spPr bwMode="auto">
                <a:xfrm>
                  <a:off x="218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Line 1377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" name="Line 1378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" name="Line 1379"/>
                <p:cNvSpPr>
                  <a:spLocks noChangeShapeType="1"/>
                </p:cNvSpPr>
                <p:nvPr/>
              </p:nvSpPr>
              <p:spPr bwMode="auto">
                <a:xfrm>
                  <a:off x="20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2" name="Line 1380"/>
                <p:cNvSpPr>
                  <a:spLocks noChangeShapeType="1"/>
                </p:cNvSpPr>
                <p:nvPr/>
              </p:nvSpPr>
              <p:spPr bwMode="auto">
                <a:xfrm>
                  <a:off x="20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3" name="Rectangle 1381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" name="Rectangle 1382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" name="Line 1383"/>
                <p:cNvSpPr>
                  <a:spLocks noChangeShapeType="1"/>
                </p:cNvSpPr>
                <p:nvPr/>
              </p:nvSpPr>
              <p:spPr bwMode="auto">
                <a:xfrm>
                  <a:off x="321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6" name="Line 1384"/>
                <p:cNvSpPr>
                  <a:spLocks noChangeShapeType="1"/>
                </p:cNvSpPr>
                <p:nvPr/>
              </p:nvSpPr>
              <p:spPr bwMode="auto">
                <a:xfrm>
                  <a:off x="32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7" name="Rectangle 1385"/>
                <p:cNvSpPr>
                  <a:spLocks noChangeArrowheads="1"/>
                </p:cNvSpPr>
                <p:nvPr/>
              </p:nvSpPr>
              <p:spPr bwMode="auto">
                <a:xfrm>
                  <a:off x="295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Rectangle 1386"/>
                <p:cNvSpPr>
                  <a:spLocks noChangeArrowheads="1"/>
                </p:cNvSpPr>
                <p:nvPr/>
              </p:nvSpPr>
              <p:spPr bwMode="auto">
                <a:xfrm>
                  <a:off x="317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" name="Rectangle 1387"/>
                <p:cNvSpPr>
                  <a:spLocks noChangeArrowheads="1"/>
                </p:cNvSpPr>
                <p:nvPr/>
              </p:nvSpPr>
              <p:spPr bwMode="auto">
                <a:xfrm>
                  <a:off x="334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" name="Line 1388"/>
                <p:cNvSpPr>
                  <a:spLocks noChangeShapeType="1"/>
                </p:cNvSpPr>
                <p:nvPr/>
              </p:nvSpPr>
              <p:spPr bwMode="auto">
                <a:xfrm>
                  <a:off x="348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1" name="Line 1389"/>
                <p:cNvSpPr>
                  <a:spLocks noChangeShapeType="1"/>
                </p:cNvSpPr>
                <p:nvPr/>
              </p:nvSpPr>
              <p:spPr bwMode="auto">
                <a:xfrm>
                  <a:off x="348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" name="Rectangle 1390"/>
                <p:cNvSpPr>
                  <a:spLocks noChangeArrowheads="1"/>
                </p:cNvSpPr>
                <p:nvPr/>
              </p:nvSpPr>
              <p:spPr bwMode="auto">
                <a:xfrm>
                  <a:off x="317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" name="Rectangle 1391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4" name="Line 1392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5" name="Line 1393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" name="Line 1394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" name="Line 1395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Line 1396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1397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" name="Line 139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" name="Line 139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2" name="Line 140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3" name="Line 140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4" name="Line 140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5" name="Line 140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6" name="Line 1404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7" name="Line 1405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" name="Rectangle 1406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Line 1407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" name="Line 1408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1" name="Rectangle 1409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" name="Line 1410"/>
                <p:cNvSpPr>
                  <a:spLocks noChangeShapeType="1"/>
                </p:cNvSpPr>
                <p:nvPr/>
              </p:nvSpPr>
              <p:spPr bwMode="auto">
                <a:xfrm>
                  <a:off x="325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3" name="Line 1411"/>
                <p:cNvSpPr>
                  <a:spLocks noChangeShapeType="1"/>
                </p:cNvSpPr>
                <p:nvPr/>
              </p:nvSpPr>
              <p:spPr bwMode="auto">
                <a:xfrm>
                  <a:off x="32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" name="Line 1412"/>
              <p:cNvSpPr>
                <a:spLocks noChangeShapeType="1"/>
              </p:cNvSpPr>
              <p:nvPr/>
            </p:nvSpPr>
            <p:spPr bwMode="auto">
              <a:xfrm>
                <a:off x="275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413"/>
              <p:cNvSpPr>
                <a:spLocks noChangeShapeType="1"/>
              </p:cNvSpPr>
              <p:nvPr/>
            </p:nvSpPr>
            <p:spPr bwMode="auto">
              <a:xfrm>
                <a:off x="275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414"/>
              <p:cNvSpPr>
                <a:spLocks noChangeShapeType="1"/>
              </p:cNvSpPr>
              <p:nvPr/>
            </p:nvSpPr>
            <p:spPr bwMode="auto">
              <a:xfrm>
                <a:off x="2582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415"/>
              <p:cNvSpPr>
                <a:spLocks noChangeShapeType="1"/>
              </p:cNvSpPr>
              <p:nvPr/>
            </p:nvSpPr>
            <p:spPr bwMode="auto">
              <a:xfrm>
                <a:off x="258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416"/>
              <p:cNvSpPr>
                <a:spLocks noChangeShapeType="1"/>
              </p:cNvSpPr>
              <p:nvPr/>
            </p:nvSpPr>
            <p:spPr bwMode="auto">
              <a:xfrm>
                <a:off x="2249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417"/>
              <p:cNvSpPr>
                <a:spLocks noChangeShapeType="1"/>
              </p:cNvSpPr>
              <p:nvPr/>
            </p:nvSpPr>
            <p:spPr bwMode="auto">
              <a:xfrm>
                <a:off x="2255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418"/>
              <p:cNvSpPr>
                <a:spLocks noChangeShapeType="1"/>
              </p:cNvSpPr>
              <p:nvPr/>
            </p:nvSpPr>
            <p:spPr bwMode="auto">
              <a:xfrm>
                <a:off x="2180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419"/>
              <p:cNvSpPr>
                <a:spLocks noChangeShapeType="1"/>
              </p:cNvSpPr>
              <p:nvPr/>
            </p:nvSpPr>
            <p:spPr bwMode="auto">
              <a:xfrm>
                <a:off x="2186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420"/>
              <p:cNvSpPr>
                <a:spLocks noChangeShapeType="1"/>
              </p:cNvSpPr>
              <p:nvPr/>
            </p:nvSpPr>
            <p:spPr bwMode="auto">
              <a:xfrm>
                <a:off x="2123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421"/>
              <p:cNvSpPr>
                <a:spLocks noChangeShapeType="1"/>
              </p:cNvSpPr>
              <p:nvPr/>
            </p:nvSpPr>
            <p:spPr bwMode="auto">
              <a:xfrm>
                <a:off x="2130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422"/>
              <p:cNvSpPr>
                <a:spLocks noChangeShapeType="1"/>
              </p:cNvSpPr>
              <p:nvPr/>
            </p:nvSpPr>
            <p:spPr bwMode="auto">
              <a:xfrm>
                <a:off x="2079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423"/>
              <p:cNvSpPr>
                <a:spLocks noChangeShapeType="1"/>
              </p:cNvSpPr>
              <p:nvPr/>
            </p:nvSpPr>
            <p:spPr bwMode="auto">
              <a:xfrm>
                <a:off x="2086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424"/>
              <p:cNvSpPr>
                <a:spLocks noChangeArrowheads="1"/>
              </p:cNvSpPr>
              <p:nvPr/>
            </p:nvSpPr>
            <p:spPr bwMode="auto">
              <a:xfrm>
                <a:off x="2048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425"/>
              <p:cNvSpPr>
                <a:spLocks noChangeShapeType="1"/>
              </p:cNvSpPr>
              <p:nvPr/>
            </p:nvSpPr>
            <p:spPr bwMode="auto">
              <a:xfrm>
                <a:off x="2444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426"/>
              <p:cNvSpPr>
                <a:spLocks noChangeShapeType="1"/>
              </p:cNvSpPr>
              <p:nvPr/>
            </p:nvSpPr>
            <p:spPr bwMode="auto">
              <a:xfrm>
                <a:off x="2450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1427"/>
              <p:cNvSpPr>
                <a:spLocks noChangeArrowheads="1"/>
              </p:cNvSpPr>
              <p:nvPr/>
            </p:nvSpPr>
            <p:spPr bwMode="auto">
              <a:xfrm>
                <a:off x="275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428"/>
              <p:cNvSpPr>
                <a:spLocks noChangeArrowheads="1"/>
              </p:cNvSpPr>
              <p:nvPr/>
            </p:nvSpPr>
            <p:spPr bwMode="auto">
              <a:xfrm>
                <a:off x="311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1429"/>
              <p:cNvSpPr>
                <a:spLocks noChangeArrowheads="1"/>
              </p:cNvSpPr>
              <p:nvPr/>
            </p:nvSpPr>
            <p:spPr bwMode="auto">
              <a:xfrm>
                <a:off x="329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1430"/>
              <p:cNvSpPr>
                <a:spLocks noChangeArrowheads="1"/>
              </p:cNvSpPr>
              <p:nvPr/>
            </p:nvSpPr>
            <p:spPr bwMode="auto">
              <a:xfrm>
                <a:off x="344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1431"/>
              <p:cNvSpPr>
                <a:spLocks noChangeArrowheads="1"/>
              </p:cNvSpPr>
              <p:nvPr/>
            </p:nvSpPr>
            <p:spPr bwMode="auto">
              <a:xfrm>
                <a:off x="3569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1432"/>
              <p:cNvSpPr>
                <a:spLocks noChangeArrowheads="1"/>
              </p:cNvSpPr>
              <p:nvPr/>
            </p:nvSpPr>
            <p:spPr bwMode="auto">
              <a:xfrm>
                <a:off x="3663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1433"/>
              <p:cNvSpPr>
                <a:spLocks noChangeArrowheads="1"/>
              </p:cNvSpPr>
              <p:nvPr/>
            </p:nvSpPr>
            <p:spPr bwMode="auto">
              <a:xfrm>
                <a:off x="373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1434"/>
              <p:cNvSpPr>
                <a:spLocks noChangeArrowheads="1"/>
              </p:cNvSpPr>
              <p:nvPr/>
            </p:nvSpPr>
            <p:spPr bwMode="auto">
              <a:xfrm>
                <a:off x="3801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1435"/>
              <p:cNvSpPr>
                <a:spLocks noChangeArrowheads="1"/>
              </p:cNvSpPr>
              <p:nvPr/>
            </p:nvSpPr>
            <p:spPr bwMode="auto">
              <a:xfrm>
                <a:off x="3845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1436"/>
              <p:cNvSpPr>
                <a:spLocks noChangeArrowheads="1"/>
              </p:cNvSpPr>
              <p:nvPr/>
            </p:nvSpPr>
            <p:spPr bwMode="auto">
              <a:xfrm>
                <a:off x="388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1437"/>
              <p:cNvSpPr>
                <a:spLocks noChangeArrowheads="1"/>
              </p:cNvSpPr>
              <p:nvPr/>
            </p:nvSpPr>
            <p:spPr bwMode="auto">
              <a:xfrm>
                <a:off x="3921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438"/>
              <p:cNvSpPr>
                <a:spLocks noChangeShapeType="1"/>
              </p:cNvSpPr>
              <p:nvPr/>
            </p:nvSpPr>
            <p:spPr bwMode="auto">
              <a:xfrm>
                <a:off x="3939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439"/>
              <p:cNvSpPr>
                <a:spLocks noChangeShapeType="1"/>
              </p:cNvSpPr>
              <p:nvPr/>
            </p:nvSpPr>
            <p:spPr bwMode="auto">
              <a:xfrm>
                <a:off x="3946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440"/>
              <p:cNvSpPr>
                <a:spLocks noChangeShapeType="1"/>
              </p:cNvSpPr>
              <p:nvPr/>
            </p:nvSpPr>
            <p:spPr bwMode="auto">
              <a:xfrm>
                <a:off x="3531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441"/>
              <p:cNvSpPr>
                <a:spLocks noChangeShapeType="1"/>
              </p:cNvSpPr>
              <p:nvPr/>
            </p:nvSpPr>
            <p:spPr bwMode="auto">
              <a:xfrm>
                <a:off x="3537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1442"/>
              <p:cNvSpPr>
                <a:spLocks noChangeArrowheads="1"/>
              </p:cNvSpPr>
              <p:nvPr/>
            </p:nvSpPr>
            <p:spPr bwMode="auto">
              <a:xfrm>
                <a:off x="321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443"/>
              <p:cNvSpPr>
                <a:spLocks noChangeShapeType="1"/>
              </p:cNvSpPr>
              <p:nvPr/>
            </p:nvSpPr>
            <p:spPr bwMode="auto">
              <a:xfrm>
                <a:off x="3368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444"/>
              <p:cNvSpPr>
                <a:spLocks noChangeShapeType="1"/>
              </p:cNvSpPr>
              <p:nvPr/>
            </p:nvSpPr>
            <p:spPr bwMode="auto">
              <a:xfrm>
                <a:off x="3374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1445"/>
              <p:cNvSpPr>
                <a:spLocks noChangeArrowheads="1"/>
              </p:cNvSpPr>
              <p:nvPr/>
            </p:nvSpPr>
            <p:spPr bwMode="auto">
              <a:xfrm>
                <a:off x="3085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1446"/>
              <p:cNvSpPr>
                <a:spLocks noChangeArrowheads="1"/>
              </p:cNvSpPr>
              <p:nvPr/>
            </p:nvSpPr>
            <p:spPr bwMode="auto">
              <a:xfrm>
                <a:off x="3273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1447"/>
              <p:cNvSpPr>
                <a:spLocks noChangeArrowheads="1"/>
              </p:cNvSpPr>
              <p:nvPr/>
            </p:nvSpPr>
            <p:spPr bwMode="auto">
              <a:xfrm>
                <a:off x="343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Rectangle 1448"/>
              <p:cNvSpPr>
                <a:spLocks noChangeArrowheads="1"/>
              </p:cNvSpPr>
              <p:nvPr/>
            </p:nvSpPr>
            <p:spPr bwMode="auto">
              <a:xfrm>
                <a:off x="3550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1449"/>
              <p:cNvSpPr>
                <a:spLocks noChangeArrowheads="1"/>
              </p:cNvSpPr>
              <p:nvPr/>
            </p:nvSpPr>
            <p:spPr bwMode="auto">
              <a:xfrm>
                <a:off x="365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1450"/>
              <p:cNvSpPr>
                <a:spLocks noChangeArrowheads="1"/>
              </p:cNvSpPr>
              <p:nvPr/>
            </p:nvSpPr>
            <p:spPr bwMode="auto">
              <a:xfrm>
                <a:off x="3726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1451"/>
              <p:cNvSpPr>
                <a:spLocks noChangeArrowheads="1"/>
              </p:cNvSpPr>
              <p:nvPr/>
            </p:nvSpPr>
            <p:spPr bwMode="auto">
              <a:xfrm>
                <a:off x="3789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1452"/>
              <p:cNvSpPr>
                <a:spLocks noChangeArrowheads="1"/>
              </p:cNvSpPr>
              <p:nvPr/>
            </p:nvSpPr>
            <p:spPr bwMode="auto">
              <a:xfrm>
                <a:off x="383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1453"/>
              <p:cNvSpPr>
                <a:spLocks noChangeArrowheads="1"/>
              </p:cNvSpPr>
              <p:nvPr/>
            </p:nvSpPr>
            <p:spPr bwMode="auto">
              <a:xfrm>
                <a:off x="3883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1454"/>
              <p:cNvSpPr>
                <a:spLocks noChangeArrowheads="1"/>
              </p:cNvSpPr>
              <p:nvPr/>
            </p:nvSpPr>
            <p:spPr bwMode="auto">
              <a:xfrm>
                <a:off x="3914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1455"/>
              <p:cNvSpPr>
                <a:spLocks noChangeArrowheads="1"/>
              </p:cNvSpPr>
              <p:nvPr/>
            </p:nvSpPr>
            <p:spPr bwMode="auto">
              <a:xfrm>
                <a:off x="393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1456"/>
              <p:cNvSpPr>
                <a:spLocks noChangeArrowheads="1"/>
              </p:cNvSpPr>
              <p:nvPr/>
            </p:nvSpPr>
            <p:spPr bwMode="auto">
              <a:xfrm>
                <a:off x="395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457"/>
              <p:cNvSpPr>
                <a:spLocks noChangeShapeType="1"/>
              </p:cNvSpPr>
              <p:nvPr/>
            </p:nvSpPr>
            <p:spPr bwMode="auto">
              <a:xfrm>
                <a:off x="297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458"/>
              <p:cNvSpPr>
                <a:spLocks noChangeShapeType="1"/>
              </p:cNvSpPr>
              <p:nvPr/>
            </p:nvSpPr>
            <p:spPr bwMode="auto">
              <a:xfrm>
                <a:off x="297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459"/>
              <p:cNvSpPr>
                <a:spLocks noChangeShapeType="1"/>
              </p:cNvSpPr>
              <p:nvPr/>
            </p:nvSpPr>
            <p:spPr bwMode="auto">
              <a:xfrm>
                <a:off x="275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460"/>
              <p:cNvSpPr>
                <a:spLocks noChangeShapeType="1"/>
              </p:cNvSpPr>
              <p:nvPr/>
            </p:nvSpPr>
            <p:spPr bwMode="auto">
              <a:xfrm>
                <a:off x="275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461"/>
              <p:cNvSpPr>
                <a:spLocks noChangeShapeType="1"/>
              </p:cNvSpPr>
              <p:nvPr/>
            </p:nvSpPr>
            <p:spPr bwMode="auto">
              <a:xfrm>
                <a:off x="297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462"/>
              <p:cNvSpPr>
                <a:spLocks noChangeShapeType="1"/>
              </p:cNvSpPr>
              <p:nvPr/>
            </p:nvSpPr>
            <p:spPr bwMode="auto">
              <a:xfrm>
                <a:off x="297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463"/>
              <p:cNvSpPr>
                <a:spLocks noChangeShapeType="1"/>
              </p:cNvSpPr>
              <p:nvPr/>
            </p:nvSpPr>
            <p:spPr bwMode="auto">
              <a:xfrm>
                <a:off x="275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464"/>
              <p:cNvSpPr>
                <a:spLocks noChangeShapeType="1"/>
              </p:cNvSpPr>
              <p:nvPr/>
            </p:nvSpPr>
            <p:spPr bwMode="auto">
              <a:xfrm>
                <a:off x="275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1465"/>
              <p:cNvSpPr>
                <a:spLocks noChangeArrowheads="1"/>
              </p:cNvSpPr>
              <p:nvPr/>
            </p:nvSpPr>
            <p:spPr bwMode="auto">
              <a:xfrm>
                <a:off x="258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1466"/>
              <p:cNvSpPr>
                <a:spLocks noChangeArrowheads="1"/>
              </p:cNvSpPr>
              <p:nvPr/>
            </p:nvSpPr>
            <p:spPr bwMode="auto">
              <a:xfrm>
                <a:off x="2884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1467"/>
              <p:cNvSpPr>
                <a:spLocks noChangeArrowheads="1"/>
              </p:cNvSpPr>
              <p:nvPr/>
            </p:nvSpPr>
            <p:spPr bwMode="auto">
              <a:xfrm>
                <a:off x="311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1468"/>
              <p:cNvSpPr>
                <a:spLocks noChangeArrowheads="1"/>
              </p:cNvSpPr>
              <p:nvPr/>
            </p:nvSpPr>
            <p:spPr bwMode="auto">
              <a:xfrm>
                <a:off x="329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1469"/>
              <p:cNvSpPr>
                <a:spLocks noChangeArrowheads="1"/>
              </p:cNvSpPr>
              <p:nvPr/>
            </p:nvSpPr>
            <p:spPr bwMode="auto">
              <a:xfrm>
                <a:off x="344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1470"/>
              <p:cNvSpPr>
                <a:spLocks noChangeArrowheads="1"/>
              </p:cNvSpPr>
              <p:nvPr/>
            </p:nvSpPr>
            <p:spPr bwMode="auto">
              <a:xfrm>
                <a:off x="3569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1471"/>
              <p:cNvSpPr>
                <a:spLocks noChangeArrowheads="1"/>
              </p:cNvSpPr>
              <p:nvPr/>
            </p:nvSpPr>
            <p:spPr bwMode="auto">
              <a:xfrm>
                <a:off x="3663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1472"/>
              <p:cNvSpPr>
                <a:spLocks noChangeArrowheads="1"/>
              </p:cNvSpPr>
              <p:nvPr/>
            </p:nvSpPr>
            <p:spPr bwMode="auto">
              <a:xfrm>
                <a:off x="373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1473"/>
              <p:cNvSpPr>
                <a:spLocks noChangeArrowheads="1"/>
              </p:cNvSpPr>
              <p:nvPr/>
            </p:nvSpPr>
            <p:spPr bwMode="auto">
              <a:xfrm>
                <a:off x="3801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474"/>
              <p:cNvSpPr>
                <a:spLocks noChangeArrowheads="1"/>
              </p:cNvSpPr>
              <p:nvPr/>
            </p:nvSpPr>
            <p:spPr bwMode="auto">
              <a:xfrm>
                <a:off x="3845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475"/>
              <p:cNvSpPr>
                <a:spLocks noChangeShapeType="1"/>
              </p:cNvSpPr>
              <p:nvPr/>
            </p:nvSpPr>
            <p:spPr bwMode="auto">
              <a:xfrm>
                <a:off x="3487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476"/>
              <p:cNvSpPr>
                <a:spLocks noChangeShapeType="1"/>
              </p:cNvSpPr>
              <p:nvPr/>
            </p:nvSpPr>
            <p:spPr bwMode="auto">
              <a:xfrm>
                <a:off x="3493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477"/>
              <p:cNvSpPr>
                <a:spLocks noChangeArrowheads="1"/>
              </p:cNvSpPr>
              <p:nvPr/>
            </p:nvSpPr>
            <p:spPr bwMode="auto">
              <a:xfrm>
                <a:off x="317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1478"/>
              <p:cNvSpPr>
                <a:spLocks noChangeArrowheads="1"/>
              </p:cNvSpPr>
              <p:nvPr/>
            </p:nvSpPr>
            <p:spPr bwMode="auto">
              <a:xfrm>
                <a:off x="3349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1479"/>
              <p:cNvSpPr>
                <a:spLocks noChangeArrowheads="1"/>
              </p:cNvSpPr>
              <p:nvPr/>
            </p:nvSpPr>
            <p:spPr bwMode="auto">
              <a:xfrm>
                <a:off x="3487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1480"/>
              <p:cNvSpPr>
                <a:spLocks noChangeArrowheads="1"/>
              </p:cNvSpPr>
              <p:nvPr/>
            </p:nvSpPr>
            <p:spPr bwMode="auto">
              <a:xfrm>
                <a:off x="360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1481"/>
              <p:cNvSpPr>
                <a:spLocks noChangeArrowheads="1"/>
              </p:cNvSpPr>
              <p:nvPr/>
            </p:nvSpPr>
            <p:spPr bwMode="auto">
              <a:xfrm>
                <a:off x="368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482"/>
              <p:cNvSpPr>
                <a:spLocks noChangeShapeType="1"/>
              </p:cNvSpPr>
              <p:nvPr/>
            </p:nvSpPr>
            <p:spPr bwMode="auto">
              <a:xfrm>
                <a:off x="2582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483"/>
              <p:cNvSpPr>
                <a:spLocks noChangeShapeType="1"/>
              </p:cNvSpPr>
              <p:nvPr/>
            </p:nvSpPr>
            <p:spPr bwMode="auto">
              <a:xfrm>
                <a:off x="258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1484"/>
              <p:cNvSpPr>
                <a:spLocks noChangeArrowheads="1"/>
              </p:cNvSpPr>
              <p:nvPr/>
            </p:nvSpPr>
            <p:spPr bwMode="auto">
              <a:xfrm>
                <a:off x="245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1485"/>
              <p:cNvSpPr>
                <a:spLocks noChangeArrowheads="1"/>
              </p:cNvSpPr>
              <p:nvPr/>
            </p:nvSpPr>
            <p:spPr bwMode="auto">
              <a:xfrm>
                <a:off x="2771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1486"/>
              <p:cNvSpPr>
                <a:spLocks noChangeArrowheads="1"/>
              </p:cNvSpPr>
              <p:nvPr/>
            </p:nvSpPr>
            <p:spPr bwMode="auto">
              <a:xfrm>
                <a:off x="302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1487"/>
              <p:cNvSpPr>
                <a:spLocks noChangeArrowheads="1"/>
              </p:cNvSpPr>
              <p:nvPr/>
            </p:nvSpPr>
            <p:spPr bwMode="auto">
              <a:xfrm>
                <a:off x="322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488"/>
              <p:cNvSpPr>
                <a:spLocks noChangeShapeType="1"/>
              </p:cNvSpPr>
              <p:nvPr/>
            </p:nvSpPr>
            <p:spPr bwMode="auto">
              <a:xfrm>
                <a:off x="3386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489"/>
              <p:cNvSpPr>
                <a:spLocks noChangeShapeType="1"/>
              </p:cNvSpPr>
              <p:nvPr/>
            </p:nvSpPr>
            <p:spPr bwMode="auto">
              <a:xfrm>
                <a:off x="3393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490"/>
              <p:cNvSpPr>
                <a:spLocks noChangeShapeType="1"/>
              </p:cNvSpPr>
              <p:nvPr/>
            </p:nvSpPr>
            <p:spPr bwMode="auto">
              <a:xfrm>
                <a:off x="3091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491"/>
              <p:cNvSpPr>
                <a:spLocks noChangeShapeType="1"/>
              </p:cNvSpPr>
              <p:nvPr/>
            </p:nvSpPr>
            <p:spPr bwMode="auto">
              <a:xfrm>
                <a:off x="3097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492"/>
              <p:cNvSpPr>
                <a:spLocks noChangeShapeType="1"/>
              </p:cNvSpPr>
              <p:nvPr/>
            </p:nvSpPr>
            <p:spPr bwMode="auto">
              <a:xfrm>
                <a:off x="2852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493"/>
              <p:cNvSpPr>
                <a:spLocks noChangeShapeType="1"/>
              </p:cNvSpPr>
              <p:nvPr/>
            </p:nvSpPr>
            <p:spPr bwMode="auto">
              <a:xfrm>
                <a:off x="2859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1494"/>
              <p:cNvSpPr>
                <a:spLocks noChangeArrowheads="1"/>
              </p:cNvSpPr>
              <p:nvPr/>
            </p:nvSpPr>
            <p:spPr bwMode="auto">
              <a:xfrm>
                <a:off x="2664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1495"/>
              <p:cNvSpPr>
                <a:spLocks noChangeArrowheads="1"/>
              </p:cNvSpPr>
              <p:nvPr/>
            </p:nvSpPr>
            <p:spPr bwMode="auto">
              <a:xfrm>
                <a:off x="294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1496"/>
              <p:cNvSpPr>
                <a:spLocks noChangeArrowheads="1"/>
              </p:cNvSpPr>
              <p:nvPr/>
            </p:nvSpPr>
            <p:spPr bwMode="auto">
              <a:xfrm>
                <a:off x="316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1497"/>
              <p:cNvSpPr>
                <a:spLocks noChangeArrowheads="1"/>
              </p:cNvSpPr>
              <p:nvPr/>
            </p:nvSpPr>
            <p:spPr bwMode="auto">
              <a:xfrm>
                <a:off x="333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498"/>
              <p:cNvSpPr>
                <a:spLocks noChangeShapeType="1"/>
              </p:cNvSpPr>
              <p:nvPr/>
            </p:nvSpPr>
            <p:spPr bwMode="auto">
              <a:xfrm>
                <a:off x="3474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499"/>
              <p:cNvSpPr>
                <a:spLocks noChangeShapeType="1"/>
              </p:cNvSpPr>
              <p:nvPr/>
            </p:nvSpPr>
            <p:spPr bwMode="auto">
              <a:xfrm>
                <a:off x="3481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1500"/>
              <p:cNvSpPr>
                <a:spLocks noChangeArrowheads="1"/>
              </p:cNvSpPr>
              <p:nvPr/>
            </p:nvSpPr>
            <p:spPr bwMode="auto">
              <a:xfrm>
                <a:off x="316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1501"/>
              <p:cNvSpPr>
                <a:spLocks noChangeArrowheads="1"/>
              </p:cNvSpPr>
              <p:nvPr/>
            </p:nvSpPr>
            <p:spPr bwMode="auto">
              <a:xfrm>
                <a:off x="3342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502"/>
              <p:cNvSpPr>
                <a:spLocks/>
              </p:cNvSpPr>
              <p:nvPr/>
            </p:nvSpPr>
            <p:spPr bwMode="auto">
              <a:xfrm>
                <a:off x="1910" y="1759"/>
                <a:ext cx="2130" cy="1413"/>
              </a:xfrm>
              <a:custGeom>
                <a:avLst/>
                <a:gdLst>
                  <a:gd name="T0" fmla="*/ 0 w 2130"/>
                  <a:gd name="T1" fmla="*/ 1413 h 1413"/>
                  <a:gd name="T2" fmla="*/ 527 w 2130"/>
                  <a:gd name="T3" fmla="*/ 1061 h 1413"/>
                  <a:gd name="T4" fmla="*/ 1062 w 2130"/>
                  <a:gd name="T5" fmla="*/ 703 h 1413"/>
                  <a:gd name="T6" fmla="*/ 1596 w 2130"/>
                  <a:gd name="T7" fmla="*/ 352 h 1413"/>
                  <a:gd name="T8" fmla="*/ 2130 w 2130"/>
                  <a:gd name="T9" fmla="*/ 0 h 14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30"/>
                  <a:gd name="T16" fmla="*/ 0 h 1413"/>
                  <a:gd name="T17" fmla="*/ 2130 w 2130"/>
                  <a:gd name="T18" fmla="*/ 1413 h 14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30" h="1413">
                    <a:moveTo>
                      <a:pt x="0" y="1413"/>
                    </a:moveTo>
                    <a:lnTo>
                      <a:pt x="527" y="1061"/>
                    </a:lnTo>
                    <a:lnTo>
                      <a:pt x="1062" y="703"/>
                    </a:lnTo>
                    <a:lnTo>
                      <a:pt x="1596" y="352"/>
                    </a:lnTo>
                    <a:lnTo>
                      <a:pt x="213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503"/>
              <p:cNvSpPr>
                <a:spLocks noChangeShapeType="1"/>
              </p:cNvSpPr>
              <p:nvPr/>
            </p:nvSpPr>
            <p:spPr bwMode="auto">
              <a:xfrm>
                <a:off x="1803" y="1753"/>
                <a:ext cx="235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504"/>
              <p:cNvSpPr>
                <a:spLocks noChangeShapeType="1"/>
              </p:cNvSpPr>
              <p:nvPr/>
            </p:nvSpPr>
            <p:spPr bwMode="auto">
              <a:xfrm>
                <a:off x="4153" y="1753"/>
                <a:ext cx="1" cy="1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505"/>
              <p:cNvSpPr>
                <a:spLocks noChangeShapeType="1"/>
              </p:cNvSpPr>
              <p:nvPr/>
            </p:nvSpPr>
            <p:spPr bwMode="auto">
              <a:xfrm flipH="1">
                <a:off x="1803" y="3291"/>
                <a:ext cx="235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506"/>
              <p:cNvSpPr>
                <a:spLocks noChangeShapeType="1"/>
              </p:cNvSpPr>
              <p:nvPr/>
            </p:nvSpPr>
            <p:spPr bwMode="auto">
              <a:xfrm flipV="1">
                <a:off x="1803" y="1753"/>
                <a:ext cx="1" cy="1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507"/>
              <p:cNvSpPr>
                <a:spLocks noChangeShapeType="1"/>
              </p:cNvSpPr>
              <p:nvPr/>
            </p:nvSpPr>
            <p:spPr bwMode="auto">
              <a:xfrm>
                <a:off x="1803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508"/>
              <p:cNvSpPr>
                <a:spLocks noChangeShapeType="1"/>
              </p:cNvSpPr>
              <p:nvPr/>
            </p:nvSpPr>
            <p:spPr bwMode="auto">
              <a:xfrm>
                <a:off x="1910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1509"/>
              <p:cNvSpPr>
                <a:spLocks noChangeArrowheads="1"/>
              </p:cNvSpPr>
              <p:nvPr/>
            </p:nvSpPr>
            <p:spPr bwMode="auto">
              <a:xfrm>
                <a:off x="1859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.0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12" name="Line 1510"/>
              <p:cNvSpPr>
                <a:spLocks noChangeShapeType="1"/>
              </p:cNvSpPr>
              <p:nvPr/>
            </p:nvSpPr>
            <p:spPr bwMode="auto">
              <a:xfrm>
                <a:off x="2016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511"/>
              <p:cNvSpPr>
                <a:spLocks noChangeShapeType="1"/>
              </p:cNvSpPr>
              <p:nvPr/>
            </p:nvSpPr>
            <p:spPr bwMode="auto">
              <a:xfrm>
                <a:off x="2123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512"/>
              <p:cNvSpPr>
                <a:spLocks noChangeArrowheads="1"/>
              </p:cNvSpPr>
              <p:nvPr/>
            </p:nvSpPr>
            <p:spPr bwMode="auto">
              <a:xfrm>
                <a:off x="2073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.1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15" name="Line 1513"/>
              <p:cNvSpPr>
                <a:spLocks noChangeShapeType="1"/>
              </p:cNvSpPr>
              <p:nvPr/>
            </p:nvSpPr>
            <p:spPr bwMode="auto">
              <a:xfrm>
                <a:off x="2230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514"/>
              <p:cNvSpPr>
                <a:spLocks noChangeShapeType="1"/>
              </p:cNvSpPr>
              <p:nvPr/>
            </p:nvSpPr>
            <p:spPr bwMode="auto">
              <a:xfrm>
                <a:off x="2337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1515"/>
              <p:cNvSpPr>
                <a:spLocks noChangeArrowheads="1"/>
              </p:cNvSpPr>
              <p:nvPr/>
            </p:nvSpPr>
            <p:spPr bwMode="auto">
              <a:xfrm>
                <a:off x="2287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.2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18" name="Line 1516"/>
              <p:cNvSpPr>
                <a:spLocks noChangeShapeType="1"/>
              </p:cNvSpPr>
              <p:nvPr/>
            </p:nvSpPr>
            <p:spPr bwMode="auto">
              <a:xfrm>
                <a:off x="2444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517"/>
              <p:cNvSpPr>
                <a:spLocks noChangeShapeType="1"/>
              </p:cNvSpPr>
              <p:nvPr/>
            </p:nvSpPr>
            <p:spPr bwMode="auto">
              <a:xfrm>
                <a:off x="2551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518"/>
              <p:cNvSpPr>
                <a:spLocks noChangeArrowheads="1"/>
              </p:cNvSpPr>
              <p:nvPr/>
            </p:nvSpPr>
            <p:spPr bwMode="auto">
              <a:xfrm>
                <a:off x="2500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.3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21" name="Line 1519"/>
              <p:cNvSpPr>
                <a:spLocks noChangeShapeType="1"/>
              </p:cNvSpPr>
              <p:nvPr/>
            </p:nvSpPr>
            <p:spPr bwMode="auto">
              <a:xfrm>
                <a:off x="2657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520"/>
              <p:cNvSpPr>
                <a:spLocks noChangeShapeType="1"/>
              </p:cNvSpPr>
              <p:nvPr/>
            </p:nvSpPr>
            <p:spPr bwMode="auto">
              <a:xfrm>
                <a:off x="2764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1521"/>
              <p:cNvSpPr>
                <a:spLocks noChangeArrowheads="1"/>
              </p:cNvSpPr>
              <p:nvPr/>
            </p:nvSpPr>
            <p:spPr bwMode="auto">
              <a:xfrm>
                <a:off x="2714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.4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24" name="Line 1522"/>
              <p:cNvSpPr>
                <a:spLocks noChangeShapeType="1"/>
              </p:cNvSpPr>
              <p:nvPr/>
            </p:nvSpPr>
            <p:spPr bwMode="auto">
              <a:xfrm>
                <a:off x="2871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523"/>
              <p:cNvSpPr>
                <a:spLocks noChangeShapeType="1"/>
              </p:cNvSpPr>
              <p:nvPr/>
            </p:nvSpPr>
            <p:spPr bwMode="auto">
              <a:xfrm>
                <a:off x="2978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524"/>
              <p:cNvSpPr>
                <a:spLocks noChangeArrowheads="1"/>
              </p:cNvSpPr>
              <p:nvPr/>
            </p:nvSpPr>
            <p:spPr bwMode="auto">
              <a:xfrm>
                <a:off x="2928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.5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27" name="Line 1525"/>
              <p:cNvSpPr>
                <a:spLocks noChangeShapeType="1"/>
              </p:cNvSpPr>
              <p:nvPr/>
            </p:nvSpPr>
            <p:spPr bwMode="auto">
              <a:xfrm>
                <a:off x="3085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526"/>
              <p:cNvSpPr>
                <a:spLocks noChangeShapeType="1"/>
              </p:cNvSpPr>
              <p:nvPr/>
            </p:nvSpPr>
            <p:spPr bwMode="auto">
              <a:xfrm>
                <a:off x="3192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Rectangle 1527"/>
              <p:cNvSpPr>
                <a:spLocks noChangeArrowheads="1"/>
              </p:cNvSpPr>
              <p:nvPr/>
            </p:nvSpPr>
            <p:spPr bwMode="auto">
              <a:xfrm>
                <a:off x="3141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.6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30" name="Line 1528"/>
              <p:cNvSpPr>
                <a:spLocks noChangeShapeType="1"/>
              </p:cNvSpPr>
              <p:nvPr/>
            </p:nvSpPr>
            <p:spPr bwMode="auto">
              <a:xfrm>
                <a:off x="3298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529"/>
              <p:cNvSpPr>
                <a:spLocks noChangeShapeType="1"/>
              </p:cNvSpPr>
              <p:nvPr/>
            </p:nvSpPr>
            <p:spPr bwMode="auto">
              <a:xfrm>
                <a:off x="3405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Rectangle 1530"/>
              <p:cNvSpPr>
                <a:spLocks noChangeArrowheads="1"/>
              </p:cNvSpPr>
              <p:nvPr/>
            </p:nvSpPr>
            <p:spPr bwMode="auto">
              <a:xfrm>
                <a:off x="3355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.7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33" name="Line 1531"/>
              <p:cNvSpPr>
                <a:spLocks noChangeShapeType="1"/>
              </p:cNvSpPr>
              <p:nvPr/>
            </p:nvSpPr>
            <p:spPr bwMode="auto">
              <a:xfrm>
                <a:off x="3512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532"/>
              <p:cNvSpPr>
                <a:spLocks noChangeShapeType="1"/>
              </p:cNvSpPr>
              <p:nvPr/>
            </p:nvSpPr>
            <p:spPr bwMode="auto">
              <a:xfrm>
                <a:off x="3619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Rectangle 1533"/>
              <p:cNvSpPr>
                <a:spLocks noChangeArrowheads="1"/>
              </p:cNvSpPr>
              <p:nvPr/>
            </p:nvSpPr>
            <p:spPr bwMode="auto">
              <a:xfrm>
                <a:off x="3569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.8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36" name="Line 1534"/>
              <p:cNvSpPr>
                <a:spLocks noChangeShapeType="1"/>
              </p:cNvSpPr>
              <p:nvPr/>
            </p:nvSpPr>
            <p:spPr bwMode="auto">
              <a:xfrm>
                <a:off x="3726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535"/>
              <p:cNvSpPr>
                <a:spLocks noChangeShapeType="1"/>
              </p:cNvSpPr>
              <p:nvPr/>
            </p:nvSpPr>
            <p:spPr bwMode="auto">
              <a:xfrm>
                <a:off x="3833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1536"/>
              <p:cNvSpPr>
                <a:spLocks noChangeArrowheads="1"/>
              </p:cNvSpPr>
              <p:nvPr/>
            </p:nvSpPr>
            <p:spPr bwMode="auto">
              <a:xfrm>
                <a:off x="3782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.9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39" name="Line 1537"/>
              <p:cNvSpPr>
                <a:spLocks noChangeShapeType="1"/>
              </p:cNvSpPr>
              <p:nvPr/>
            </p:nvSpPr>
            <p:spPr bwMode="auto">
              <a:xfrm>
                <a:off x="3939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538"/>
              <p:cNvSpPr>
                <a:spLocks noChangeShapeType="1"/>
              </p:cNvSpPr>
              <p:nvPr/>
            </p:nvSpPr>
            <p:spPr bwMode="auto">
              <a:xfrm>
                <a:off x="4046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539"/>
              <p:cNvSpPr>
                <a:spLocks noChangeArrowheads="1"/>
              </p:cNvSpPr>
              <p:nvPr/>
            </p:nvSpPr>
            <p:spPr bwMode="auto">
              <a:xfrm>
                <a:off x="3965" y="3360"/>
                <a:ext cx="1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rial" pitchFamily="34" charset="0"/>
                  </a:rPr>
                  <a:t>1.0</a:t>
                </a:r>
                <a:endParaRPr lang="en-US" sz="3200">
                  <a:latin typeface="Times New Roman" pitchFamily="18" charset="0"/>
                </a:endParaRPr>
              </a:p>
            </p:txBody>
          </p:sp>
          <p:sp>
            <p:nvSpPr>
              <p:cNvPr id="142" name="Line 1540"/>
              <p:cNvSpPr>
                <a:spLocks noChangeShapeType="1"/>
              </p:cNvSpPr>
              <p:nvPr/>
            </p:nvSpPr>
            <p:spPr bwMode="auto">
              <a:xfrm>
                <a:off x="4153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1541"/>
              <p:cNvSpPr>
                <a:spLocks noChangeArrowheads="1"/>
              </p:cNvSpPr>
              <p:nvPr/>
            </p:nvSpPr>
            <p:spPr bwMode="auto">
              <a:xfrm>
                <a:off x="2739" y="3504"/>
                <a:ext cx="81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dirty="0" smtClean="0">
                    <a:solidFill>
                      <a:srgbClr val="61369A"/>
                    </a:solidFill>
                    <a:latin typeface="Arial" pitchFamily="34" charset="0"/>
                  </a:rPr>
                  <a:t>X</a:t>
                </a:r>
                <a:endParaRPr lang="en-US" sz="3200" dirty="0">
                  <a:solidFill>
                    <a:srgbClr val="61369A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 rot="16200000">
              <a:off x="3756549" y="3069269"/>
              <a:ext cx="1485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Y</a:t>
              </a:r>
              <a:endParaRPr lang="en-US" sz="1400" dirty="0"/>
            </a:p>
          </p:txBody>
        </p:sp>
      </p:grpSp>
      <p:sp>
        <p:nvSpPr>
          <p:cNvPr id="1543" name="Line 1544"/>
          <p:cNvSpPr>
            <a:spLocks noChangeShapeType="1"/>
          </p:cNvSpPr>
          <p:nvPr/>
        </p:nvSpPr>
        <p:spPr bwMode="auto">
          <a:xfrm flipH="1" flipV="1">
            <a:off x="4691005" y="2991863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kern="1200"/>
          </a:p>
        </p:txBody>
      </p:sp>
      <p:sp>
        <p:nvSpPr>
          <p:cNvPr id="1544" name="Line 1542"/>
          <p:cNvSpPr>
            <a:spLocks noChangeShapeType="1"/>
          </p:cNvSpPr>
          <p:nvPr/>
        </p:nvSpPr>
        <p:spPr bwMode="auto">
          <a:xfrm flipH="1" flipV="1">
            <a:off x="3805988" y="3693486"/>
            <a:ext cx="1728537" cy="1556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kern="1200"/>
          </a:p>
        </p:txBody>
      </p:sp>
      <p:sp>
        <p:nvSpPr>
          <p:cNvPr id="1545" name="Text Box 1543"/>
          <p:cNvSpPr txBox="1">
            <a:spLocks noChangeArrowheads="1"/>
          </p:cNvSpPr>
          <p:nvPr/>
        </p:nvSpPr>
        <p:spPr bwMode="auto">
          <a:xfrm>
            <a:off x="5439612" y="4987205"/>
            <a:ext cx="3352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>
                <a:latin typeface="Times New Roman" pitchFamily="18" charset="0"/>
              </a:rPr>
              <a:t>How do we interpret values of </a:t>
            </a:r>
            <a:r>
              <a:rPr lang="en-US" sz="2000" i="1" dirty="0">
                <a:latin typeface="Times New Roman" pitchFamily="18" charset="0"/>
              </a:rPr>
              <a:t>Y</a:t>
            </a:r>
            <a:r>
              <a:rPr lang="en-US" sz="2000" dirty="0">
                <a:latin typeface="Times New Roman" pitchFamily="18" charset="0"/>
              </a:rPr>
              <a:t> between 0 and 1?</a:t>
            </a:r>
          </a:p>
        </p:txBody>
      </p:sp>
      <p:sp>
        <p:nvSpPr>
          <p:cNvPr id="1546" name="Text Box 1545"/>
          <p:cNvSpPr txBox="1">
            <a:spLocks noChangeArrowheads="1"/>
          </p:cNvSpPr>
          <p:nvPr/>
        </p:nvSpPr>
        <p:spPr bwMode="auto">
          <a:xfrm>
            <a:off x="6096000" y="3220750"/>
            <a:ext cx="2590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>
                <a:latin typeface="Times New Roman" pitchFamily="18" charset="0"/>
              </a:rPr>
              <a:t>How do we interpret values greater than 1?</a:t>
            </a:r>
          </a:p>
        </p:txBody>
      </p:sp>
    </p:spTree>
    <p:extLst>
      <p:ext uri="{BB962C8B-B14F-4D97-AF65-F5344CB8AC3E}">
        <p14:creationId xmlns:p14="http://schemas.microsoft.com/office/powerpoint/2010/main" val="3370357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Linear regression might produce probabilities less than zero or bigger than one because the regression line can take on any value between negative and positive infinity.</a:t>
            </a:r>
          </a:p>
          <a:p>
            <a:endParaRPr lang="en-US" sz="2400" dirty="0"/>
          </a:p>
          <a:p>
            <a:r>
              <a:rPr lang="en-US" sz="2400" dirty="0" smtClean="0"/>
              <a:t>Thus, the regression line almost always predicts the wrong value for </a:t>
            </a:r>
            <a:r>
              <a:rPr lang="en-US" sz="2400" i="1" dirty="0" smtClean="0"/>
              <a:t>Y</a:t>
            </a:r>
            <a:r>
              <a:rPr lang="en-US" sz="2400" dirty="0" smtClean="0"/>
              <a:t> in classification problems.</a:t>
            </a:r>
          </a:p>
          <a:p>
            <a:endParaRPr lang="en-US" sz="2400" dirty="0"/>
          </a:p>
          <a:p>
            <a:r>
              <a:rPr lang="en-US" sz="2400" i="1" dirty="0" smtClean="0"/>
              <a:t>Logistic regression</a:t>
            </a:r>
            <a:r>
              <a:rPr lang="en-US" sz="2400" dirty="0" smtClean="0"/>
              <a:t> is more appropriate, especially because we are interested in estimating the </a:t>
            </a:r>
            <a:r>
              <a:rPr lang="en-US" sz="2400" i="1" dirty="0" smtClean="0"/>
              <a:t>probabilities</a:t>
            </a:r>
            <a:r>
              <a:rPr lang="en-US" sz="2400" dirty="0" smtClean="0"/>
              <a:t> that </a:t>
            </a:r>
            <a:r>
              <a:rPr lang="en-US" sz="2400" i="1" dirty="0" smtClean="0"/>
              <a:t>X</a:t>
            </a:r>
            <a:r>
              <a:rPr lang="en-US" sz="2400" dirty="0" smtClean="0"/>
              <a:t> belong to each category, or class.</a:t>
            </a:r>
            <a:endParaRPr lang="en-US" sz="24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vs. 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1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Below, the orange marks indicate the response </a:t>
            </a:r>
            <a:r>
              <a:rPr lang="en-US" sz="2400" i="1" dirty="0" smtClean="0"/>
              <a:t>Y</a:t>
            </a:r>
            <a:r>
              <a:rPr lang="en-US" sz="2400" dirty="0" smtClean="0"/>
              <a:t>, either 0 or 1. Linear regression does not estimate </a:t>
            </a:r>
            <a:r>
              <a:rPr lang="en-US" sz="2400" dirty="0" err="1" smtClean="0"/>
              <a:t>Pr</a:t>
            </a:r>
            <a:r>
              <a:rPr lang="en-US" sz="2400" dirty="0" smtClean="0"/>
              <a:t>(</a:t>
            </a:r>
            <a:r>
              <a:rPr lang="en-US" sz="2400" i="1" dirty="0" smtClean="0"/>
              <a:t>Y</a:t>
            </a:r>
            <a:r>
              <a:rPr lang="en-US" sz="2400" dirty="0" smtClean="0"/>
              <a:t> = 1|</a:t>
            </a:r>
            <a:r>
              <a:rPr lang="en-US" sz="2400" i="1" dirty="0" smtClean="0"/>
              <a:t>X</a:t>
            </a:r>
            <a:r>
              <a:rPr lang="en-US" sz="2400" dirty="0" smtClean="0"/>
              <a:t>) well, so logistic regression seems well suited to the task.</a:t>
            </a:r>
            <a:endParaRPr lang="en-US" sz="24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Linear vs. Logistic Regression (cont.)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907226"/>
            <a:ext cx="7524750" cy="30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1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Reading:</a:t>
            </a:r>
            <a:r>
              <a:rPr lang="en-US" dirty="0" smtClean="0"/>
              <a:t> Ch. </a:t>
            </a:r>
            <a:r>
              <a:rPr lang="en-US" dirty="0" smtClean="0"/>
              <a:t>4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Activity:</a:t>
            </a:r>
            <a:r>
              <a:rPr lang="en-US" dirty="0" smtClean="0"/>
              <a:t> Quiz </a:t>
            </a:r>
            <a:r>
              <a:rPr lang="en-US" dirty="0" smtClean="0"/>
              <a:t>6, </a:t>
            </a:r>
            <a:r>
              <a:rPr lang="en-US" dirty="0" smtClean="0"/>
              <a:t>R Lab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There are two big branches of methods for classification. One is called </a:t>
            </a:r>
            <a:r>
              <a:rPr lang="en-US" sz="2400" i="1" dirty="0" smtClean="0"/>
              <a:t>generative</a:t>
            </a:r>
            <a:r>
              <a:rPr lang="en-US" sz="2400" dirty="0" smtClean="0"/>
              <a:t> modeling, and the other is called </a:t>
            </a:r>
            <a:r>
              <a:rPr lang="en-US" sz="2400" i="1" dirty="0" smtClean="0"/>
              <a:t>discriminative</a:t>
            </a:r>
            <a:r>
              <a:rPr lang="en-US" sz="2400" dirty="0" smtClean="0"/>
              <a:t> modeling.</a:t>
            </a:r>
          </a:p>
          <a:p>
            <a:endParaRPr lang="en-US" sz="2400" dirty="0"/>
          </a:p>
          <a:p>
            <a:r>
              <a:rPr lang="en-US" sz="2400" i="1" dirty="0" smtClean="0"/>
              <a:t>Logistic regression </a:t>
            </a:r>
            <a:r>
              <a:rPr lang="en-US" sz="2400" dirty="0" smtClean="0"/>
              <a:t>for classification is a discriminative modeling approach, where we estimate the </a:t>
            </a:r>
            <a:r>
              <a:rPr lang="en-US" sz="2400" i="1" dirty="0" smtClean="0"/>
              <a:t>posterior probabilities</a:t>
            </a:r>
            <a:r>
              <a:rPr lang="en-US" sz="2400" dirty="0" smtClean="0"/>
              <a:t> of classes given </a:t>
            </a:r>
            <a:r>
              <a:rPr lang="en-US" sz="2400" i="1" dirty="0" smtClean="0"/>
              <a:t>X</a:t>
            </a:r>
            <a:r>
              <a:rPr lang="en-US" sz="2400" dirty="0" smtClean="0"/>
              <a:t> directly without assuming the marginal distribution on </a:t>
            </a:r>
            <a:r>
              <a:rPr lang="en-US" sz="2400" i="1" dirty="0" smtClean="0"/>
              <a:t>X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As a result, this method preserves linear classification boundaries.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52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review of Bayes rule shows us that when we use 0-1 loss, we pick the class </a:t>
            </a:r>
            <a:r>
              <a:rPr lang="en-US" sz="2400" i="1" dirty="0" smtClean="0"/>
              <a:t>k</a:t>
            </a:r>
            <a:r>
              <a:rPr lang="en-US" sz="2400" dirty="0" smtClean="0"/>
              <a:t> that has the maximum posterior probability: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decision boundary between classes </a:t>
            </a:r>
            <a:r>
              <a:rPr lang="en-US" sz="2400" i="1" dirty="0" smtClean="0"/>
              <a:t>k</a:t>
            </a:r>
            <a:r>
              <a:rPr lang="en-US" sz="2400" dirty="0" smtClean="0"/>
              <a:t> and </a:t>
            </a:r>
            <a:r>
              <a:rPr lang="en-US" sz="2400" i="1" dirty="0" smtClean="0"/>
              <a:t>l</a:t>
            </a:r>
            <a:r>
              <a:rPr lang="en-US" sz="2400" dirty="0" smtClean="0"/>
              <a:t> is determined by: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That is, the </a:t>
            </a:r>
            <a:r>
              <a:rPr lang="en-US" sz="2400" i="1" dirty="0" smtClean="0"/>
              <a:t>x</a:t>
            </a:r>
            <a:r>
              <a:rPr lang="en-US" sz="2400" dirty="0" smtClean="0"/>
              <a:t>’s at which the two posterior probabilities of </a:t>
            </a:r>
            <a:r>
              <a:rPr lang="en-US" sz="2400" i="1" dirty="0" smtClean="0"/>
              <a:t>k</a:t>
            </a:r>
            <a:r>
              <a:rPr lang="en-US" sz="2400" dirty="0" smtClean="0"/>
              <a:t> and </a:t>
            </a:r>
            <a:r>
              <a:rPr lang="en-US" sz="2400" i="1" dirty="0" smtClean="0"/>
              <a:t>l</a:t>
            </a:r>
            <a:r>
              <a:rPr lang="en-US" sz="2400" dirty="0" smtClean="0"/>
              <a:t> are equal.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2438400"/>
            <a:ext cx="4314825" cy="714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890962"/>
            <a:ext cx="4800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1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If we divide both sides by </a:t>
            </a:r>
            <a:r>
              <a:rPr lang="en-US" sz="2400" i="1" dirty="0" err="1" smtClean="0"/>
              <a:t>Pr</a:t>
            </a:r>
            <a:r>
              <a:rPr lang="en-US" sz="2400" dirty="0" smtClean="0"/>
              <a:t>(</a:t>
            </a:r>
            <a:r>
              <a:rPr lang="en-US" sz="2400" i="1" dirty="0" smtClean="0"/>
              <a:t>G = l | X = x</a:t>
            </a:r>
            <a:r>
              <a:rPr lang="en-US" sz="2400" dirty="0" smtClean="0"/>
              <a:t>) and take the log of this ratio, the previous equation is equivalent to: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Since we want to enforce a linear classification boundary, we assume the function above is linear: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is the basic assumption of logistic regression.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514600"/>
            <a:ext cx="348615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12" y="4655067"/>
            <a:ext cx="56673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56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 use the superscript (</a:t>
            </a:r>
            <a:r>
              <a:rPr lang="en-US" sz="2400" i="1" dirty="0" smtClean="0"/>
              <a:t>k, l</a:t>
            </a:r>
            <a:r>
              <a:rPr lang="en-US" sz="2400" dirty="0" smtClean="0"/>
              <a:t>) on the coefficients of the linear function because for every pair of </a:t>
            </a:r>
            <a:r>
              <a:rPr lang="en-US" sz="2400" i="1" dirty="0" smtClean="0"/>
              <a:t>k</a:t>
            </a:r>
            <a:r>
              <a:rPr lang="en-US" sz="2400" dirty="0" smtClean="0"/>
              <a:t> and </a:t>
            </a:r>
            <a:r>
              <a:rPr lang="en-US" sz="2400" i="1" dirty="0" smtClean="0"/>
              <a:t>l</a:t>
            </a:r>
            <a:r>
              <a:rPr lang="en-US" sz="2400" dirty="0" smtClean="0"/>
              <a:t>, the decision boundary would be different, determined by the different coefficients.</a:t>
            </a:r>
          </a:p>
          <a:p>
            <a:endParaRPr lang="en-US" sz="2400" dirty="0"/>
          </a:p>
          <a:p>
            <a:r>
              <a:rPr lang="en-US" sz="2400" dirty="0" smtClean="0"/>
              <a:t>For logistic regression, there are restrictive relations between </a:t>
            </a:r>
            <a:r>
              <a:rPr lang="en-US" sz="2400" i="1" dirty="0" smtClean="0"/>
              <a:t>a</a:t>
            </a:r>
            <a:r>
              <a:rPr lang="en-US" sz="2400" baseline="30000" dirty="0" smtClean="0"/>
              <a:t>(</a:t>
            </a:r>
            <a:r>
              <a:rPr lang="en-US" sz="2400" i="1" baseline="30000" dirty="0" err="1" smtClean="0"/>
              <a:t>k,l</a:t>
            </a:r>
            <a:r>
              <a:rPr lang="en-US" sz="2400" baseline="30000" dirty="0" smtClean="0"/>
              <a:t>) </a:t>
            </a:r>
            <a:r>
              <a:rPr lang="en-US" sz="2400" dirty="0" smtClean="0"/>
              <a:t>for different pairs of </a:t>
            </a:r>
            <a:r>
              <a:rPr lang="en-US" sz="2400" dirty="0"/>
              <a:t>(</a:t>
            </a:r>
            <a:r>
              <a:rPr lang="en-US" sz="2400" i="1" dirty="0"/>
              <a:t>k, l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 smtClean="0"/>
              <a:t>We do not really need to specify this equation for every pair of </a:t>
            </a:r>
            <a:r>
              <a:rPr lang="en-US" sz="2400" i="1" dirty="0" smtClean="0"/>
              <a:t>k</a:t>
            </a:r>
            <a:r>
              <a:rPr lang="en-US" sz="2400" dirty="0" smtClean="0"/>
              <a:t> and </a:t>
            </a:r>
            <a:r>
              <a:rPr lang="en-US" sz="2400" i="1" dirty="0" smtClean="0"/>
              <a:t>l</a:t>
            </a:r>
            <a:r>
              <a:rPr lang="en-US" sz="2400" dirty="0" smtClean="0"/>
              <a:t>, but instead we only need to specify it for </a:t>
            </a:r>
            <a:r>
              <a:rPr lang="en-US" sz="2400" i="1" dirty="0" smtClean="0"/>
              <a:t>K</a:t>
            </a:r>
            <a:r>
              <a:rPr lang="en-US" sz="2400" dirty="0" smtClean="0"/>
              <a:t> – 1</a:t>
            </a:r>
            <a:r>
              <a:rPr lang="en-US" sz="2400" i="1" dirty="0" smtClean="0"/>
              <a:t> </a:t>
            </a:r>
            <a:r>
              <a:rPr lang="en-US" sz="2400" dirty="0" smtClean="0"/>
              <a:t>such pairs.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73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If we take class </a:t>
            </a:r>
            <a:r>
              <a:rPr lang="en-US" sz="2400" i="1" dirty="0" smtClean="0"/>
              <a:t>K</a:t>
            </a:r>
            <a:r>
              <a:rPr lang="en-US" sz="2400" dirty="0" smtClean="0"/>
              <a:t> as the base class, the assumed equations are: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This indicates that we do not have to specify the decision boundary for every pair of classes. We only need to specify the decision boundary between class </a:t>
            </a:r>
            <a:r>
              <a:rPr lang="en-US" sz="2400" i="1" dirty="0" smtClean="0"/>
              <a:t>j</a:t>
            </a:r>
            <a:r>
              <a:rPr lang="en-US" sz="2400" dirty="0" smtClean="0"/>
              <a:t> and the base class </a:t>
            </a:r>
            <a:r>
              <a:rPr lang="en-US" sz="2400" i="1" dirty="0" smtClean="0"/>
              <a:t>K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2103470"/>
            <a:ext cx="51625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11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Once we have specified the parameters for these </a:t>
            </a:r>
            <a:r>
              <a:rPr lang="en-US" sz="2400" i="1" dirty="0" smtClean="0"/>
              <a:t>K</a:t>
            </a:r>
            <a:r>
              <a:rPr lang="en-US" sz="2400" dirty="0" smtClean="0"/>
              <a:t> – 1 log ratios, then for any pair of classes (</a:t>
            </a:r>
            <a:r>
              <a:rPr lang="en-US" sz="2400" i="1" dirty="0" smtClean="0"/>
              <a:t>k, l</a:t>
            </a:r>
            <a:r>
              <a:rPr lang="en-US" sz="2400" dirty="0" smtClean="0"/>
              <a:t>), we can derive the log ratios without introducing new parameters: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Number of parameters: (</a:t>
            </a:r>
            <a:r>
              <a:rPr lang="en-US" sz="2400" i="1" dirty="0" smtClean="0"/>
              <a:t>K</a:t>
            </a:r>
            <a:r>
              <a:rPr lang="en-US" sz="2400" dirty="0" smtClean="0"/>
              <a:t> – 1)(</a:t>
            </a:r>
            <a:r>
              <a:rPr lang="en-US" sz="2400" i="1" dirty="0" smtClean="0"/>
              <a:t>p</a:t>
            </a:r>
            <a:r>
              <a:rPr lang="en-US" sz="2400" dirty="0" smtClean="0"/>
              <a:t> + 1)</a:t>
            </a:r>
          </a:p>
          <a:p>
            <a:endParaRPr lang="en-US" sz="2400" dirty="0"/>
          </a:p>
          <a:p>
            <a:r>
              <a:rPr lang="en-US" sz="2400" dirty="0" smtClean="0"/>
              <a:t>We denote the entire parameter set by </a:t>
            </a:r>
            <a:r>
              <a:rPr lang="el-GR" sz="2400" dirty="0" smtClean="0"/>
              <a:t>θ</a:t>
            </a:r>
            <a:r>
              <a:rPr lang="en-US" sz="2400" dirty="0" smtClean="0"/>
              <a:t> and arrange them as: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819400"/>
            <a:ext cx="6543675" cy="111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75" y="5481637"/>
            <a:ext cx="53530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9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log ratios of posterior probabilities are called </a:t>
            </a:r>
            <a:r>
              <a:rPr lang="en-US" sz="2400" i="1" dirty="0" smtClean="0"/>
              <a:t>log-odds</a:t>
            </a:r>
            <a:r>
              <a:rPr lang="en-US" sz="2400" dirty="0" smtClean="0"/>
              <a:t> or </a:t>
            </a:r>
            <a:r>
              <a:rPr lang="en-US" sz="2400" i="1" dirty="0" err="1" smtClean="0"/>
              <a:t>logit</a:t>
            </a:r>
            <a:r>
              <a:rPr lang="en-US" sz="2400" dirty="0" smtClean="0"/>
              <a:t> transformations.</a:t>
            </a:r>
          </a:p>
          <a:p>
            <a:endParaRPr lang="en-US" sz="2400" dirty="0"/>
          </a:p>
          <a:p>
            <a:r>
              <a:rPr lang="en-US" sz="2400" dirty="0" smtClean="0"/>
              <a:t>Under the previously stated assumptions, the posterior probabilities are given by the following two equations: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3962400"/>
            <a:ext cx="88487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69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For </a:t>
            </a:r>
            <a:r>
              <a:rPr lang="en-US" sz="2400" dirty="0" err="1" smtClean="0"/>
              <a:t>Pr</a:t>
            </a:r>
            <a:r>
              <a:rPr lang="en-US" sz="2400" dirty="0" smtClean="0"/>
              <a:t>(</a:t>
            </a:r>
            <a:r>
              <a:rPr lang="en-US" sz="2400" i="1" dirty="0" smtClean="0"/>
              <a:t>G = k | X = x</a:t>
            </a:r>
            <a:r>
              <a:rPr lang="en-US" sz="2400" dirty="0" smtClean="0"/>
              <a:t>) given previously:</a:t>
            </a:r>
          </a:p>
          <a:p>
            <a:pPr lvl="1"/>
            <a:r>
              <a:rPr lang="en-US" sz="2000" dirty="0" smtClean="0"/>
              <a:t>These must sum to 1:</a:t>
            </a:r>
          </a:p>
          <a:p>
            <a:endParaRPr lang="en-US" sz="2400" dirty="0"/>
          </a:p>
          <a:p>
            <a:r>
              <a:rPr lang="en-US" sz="2400" dirty="0" smtClean="0"/>
              <a:t>Similarities with linear regression on indicators:</a:t>
            </a:r>
          </a:p>
          <a:p>
            <a:pPr lvl="1"/>
            <a:r>
              <a:rPr lang="en-US" sz="2000" dirty="0" smtClean="0"/>
              <a:t>Both attempt to estimate </a:t>
            </a:r>
            <a:r>
              <a:rPr lang="en-US" sz="2000" dirty="0" err="1"/>
              <a:t>Pr</a:t>
            </a:r>
            <a:r>
              <a:rPr lang="en-US" sz="2000" dirty="0"/>
              <a:t>(</a:t>
            </a:r>
            <a:r>
              <a:rPr lang="en-US" sz="2000" i="1" dirty="0"/>
              <a:t>G = k | X = x</a:t>
            </a:r>
            <a:r>
              <a:rPr lang="en-US" sz="2000" dirty="0" smtClean="0"/>
              <a:t>), both have linear classification boundaries, and the posterior probabilities sum to 1 across classes</a:t>
            </a:r>
          </a:p>
          <a:p>
            <a:endParaRPr lang="en-US" sz="2400" dirty="0"/>
          </a:p>
          <a:p>
            <a:r>
              <a:rPr lang="en-US" sz="2400" dirty="0" smtClean="0"/>
              <a:t>Differences with linear regression on indicators:</a:t>
            </a:r>
          </a:p>
          <a:p>
            <a:pPr lvl="1"/>
            <a:r>
              <a:rPr lang="en-US" sz="2000" dirty="0" smtClean="0"/>
              <a:t>For linear regression, approximate </a:t>
            </a:r>
            <a:r>
              <a:rPr lang="en-US" sz="2000" dirty="0" err="1"/>
              <a:t>Pr</a:t>
            </a:r>
            <a:r>
              <a:rPr lang="en-US" sz="2000" dirty="0"/>
              <a:t>(</a:t>
            </a:r>
            <a:r>
              <a:rPr lang="en-US" sz="2000" i="1" dirty="0"/>
              <a:t>G = k | X = x</a:t>
            </a:r>
            <a:r>
              <a:rPr lang="en-US" sz="2000" dirty="0"/>
              <a:t>) </a:t>
            </a:r>
            <a:r>
              <a:rPr lang="en-US" sz="2000" dirty="0" smtClean="0"/>
              <a:t>by a linear function of </a:t>
            </a:r>
            <a:r>
              <a:rPr lang="en-US" sz="2000" i="1" dirty="0" smtClean="0"/>
              <a:t>x</a:t>
            </a:r>
            <a:r>
              <a:rPr lang="en-US" sz="2000" dirty="0" smtClean="0"/>
              <a:t>; it is not guaranteed to fall between 0 and 1.</a:t>
            </a:r>
          </a:p>
          <a:p>
            <a:pPr lvl="1"/>
            <a:r>
              <a:rPr lang="en-US" sz="2000" dirty="0" smtClean="0"/>
              <a:t>For logistic regression, </a:t>
            </a:r>
            <a:r>
              <a:rPr lang="en-US" sz="2000" dirty="0" err="1"/>
              <a:t>Pr</a:t>
            </a:r>
            <a:r>
              <a:rPr lang="en-US" sz="2000" dirty="0"/>
              <a:t>(</a:t>
            </a:r>
            <a:r>
              <a:rPr lang="en-US" sz="2000" i="1" dirty="0"/>
              <a:t>G = k | X = x</a:t>
            </a:r>
            <a:r>
              <a:rPr lang="en-US" sz="2000" dirty="0" smtClean="0"/>
              <a:t>) is a nonlinear (sigmoid) function of </a:t>
            </a:r>
            <a:r>
              <a:rPr lang="en-US" sz="2000" i="1" dirty="0" smtClean="0"/>
              <a:t>x</a:t>
            </a:r>
            <a:r>
              <a:rPr lang="en-US" sz="2000" dirty="0" smtClean="0"/>
              <a:t>; it is guaranteed to range from 0 to 1.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091068"/>
            <a:ext cx="2590800" cy="3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6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How do we estimate the parameters and how do we fit a logistic regression model?</a:t>
            </a:r>
          </a:p>
          <a:p>
            <a:endParaRPr lang="en-US" sz="2400" dirty="0"/>
          </a:p>
          <a:p>
            <a:r>
              <a:rPr lang="en-US" sz="2400" dirty="0" smtClean="0"/>
              <a:t>What we want to do is find parameters that </a:t>
            </a:r>
            <a:r>
              <a:rPr lang="en-US" sz="2400" i="1" dirty="0" smtClean="0"/>
              <a:t>maximize</a:t>
            </a:r>
            <a:r>
              <a:rPr lang="en-US" sz="2400" dirty="0" smtClean="0"/>
              <a:t> the conditional </a:t>
            </a:r>
            <a:r>
              <a:rPr lang="en-US" sz="2400" i="1" dirty="0" smtClean="0"/>
              <a:t>likelihood</a:t>
            </a:r>
            <a:r>
              <a:rPr lang="en-US" sz="2400" dirty="0" smtClean="0"/>
              <a:t> of class labels </a:t>
            </a:r>
            <a:r>
              <a:rPr lang="en-US" sz="2400" i="1" dirty="0" smtClean="0"/>
              <a:t>G</a:t>
            </a:r>
            <a:r>
              <a:rPr lang="en-US" sz="2400" dirty="0" smtClean="0"/>
              <a:t> given </a:t>
            </a:r>
            <a:r>
              <a:rPr lang="en-US" sz="2400" i="1" dirty="0" smtClean="0"/>
              <a:t>X</a:t>
            </a:r>
            <a:r>
              <a:rPr lang="en-US" sz="2400" dirty="0" smtClean="0"/>
              <a:t> using the training data.</a:t>
            </a:r>
          </a:p>
          <a:p>
            <a:endParaRPr lang="en-US" sz="2400" dirty="0"/>
          </a:p>
          <a:p>
            <a:r>
              <a:rPr lang="en-US" sz="2400" dirty="0" smtClean="0"/>
              <a:t>We are not interested in the distribution of </a:t>
            </a:r>
            <a:r>
              <a:rPr lang="en-US" sz="2400" i="1" dirty="0" smtClean="0"/>
              <a:t>X</a:t>
            </a:r>
            <a:r>
              <a:rPr lang="en-US" sz="2400" dirty="0" smtClean="0"/>
              <a:t>, but our focus is on the conditional probabilities of the class labels given </a:t>
            </a:r>
            <a:r>
              <a:rPr lang="en-US" sz="2400" i="1" dirty="0" smtClean="0"/>
              <a:t>X</a:t>
            </a:r>
            <a:r>
              <a:rPr lang="en-US" sz="2400" dirty="0" smtClean="0"/>
              <a:t>.</a:t>
            </a:r>
            <a:endParaRPr lang="en-US" sz="20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54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Given point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, the posterior probability for the class to be </a:t>
            </a:r>
            <a:r>
              <a:rPr lang="en-US" sz="2400" i="1" dirty="0" smtClean="0"/>
              <a:t>k</a:t>
            </a:r>
            <a:r>
              <a:rPr lang="en-US" sz="2400" dirty="0" smtClean="0"/>
              <a:t> is: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Given the first input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, the posterior probability of its class, denoted as </a:t>
            </a:r>
            <a:r>
              <a:rPr lang="en-US" sz="2400" i="1" dirty="0" smtClean="0"/>
              <a:t>g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, is computed by: </a:t>
            </a:r>
            <a:r>
              <a:rPr lang="en-US" sz="2400" dirty="0" err="1" smtClean="0"/>
              <a:t>Pr</a:t>
            </a:r>
            <a:r>
              <a:rPr lang="en-US" sz="2400" dirty="0" smtClean="0"/>
              <a:t>(</a:t>
            </a:r>
            <a:r>
              <a:rPr lang="en-US" sz="2400" i="1" dirty="0" smtClean="0"/>
              <a:t>G = g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|X = x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Since samples in the training data are summed independent, the posterior probability for the </a:t>
            </a:r>
            <a:r>
              <a:rPr lang="en-US" sz="2400" i="1" dirty="0" smtClean="0"/>
              <a:t>N</a:t>
            </a:r>
            <a:r>
              <a:rPr lang="en-US" sz="2400" dirty="0" smtClean="0"/>
              <a:t> sample points each have class </a:t>
            </a:r>
            <a:r>
              <a:rPr lang="en-US" sz="2400" i="1" dirty="0" err="1" smtClean="0"/>
              <a:t>g</a:t>
            </a:r>
            <a:r>
              <a:rPr lang="en-US" sz="2400" i="1" baseline="-25000" dirty="0" err="1" smtClean="0"/>
              <a:t>i</a:t>
            </a:r>
            <a:r>
              <a:rPr lang="en-US" sz="2400" i="1" dirty="0" smtClean="0"/>
              <a:t>, I</a:t>
            </a:r>
            <a:r>
              <a:rPr lang="en-US" sz="2400" dirty="0" smtClean="0"/>
              <a:t> = 1,2,…,</a:t>
            </a:r>
            <a:r>
              <a:rPr lang="en-US" sz="2400" i="1" dirty="0" smtClean="0"/>
              <a:t>N</a:t>
            </a:r>
            <a:r>
              <a:rPr lang="en-US" sz="2400" dirty="0" smtClean="0"/>
              <a:t>, given their inputs 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,x</a:t>
            </a:r>
            <a:r>
              <a:rPr lang="en-US" sz="2400" i="1" baseline="-25000" dirty="0" smtClean="0"/>
              <a:t>2</a:t>
            </a:r>
            <a:r>
              <a:rPr lang="en-US" sz="2400" i="1" dirty="0" smtClean="0"/>
              <a:t>,…,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N</a:t>
            </a:r>
            <a:r>
              <a:rPr lang="en-US" sz="2400" dirty="0" smtClean="0"/>
              <a:t> is:</a:t>
            </a:r>
            <a:endParaRPr lang="en-US" sz="20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99932"/>
            <a:ext cx="4267200" cy="73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937" y="5410200"/>
            <a:ext cx="2676525" cy="9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7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i="1" dirty="0"/>
              <a:t>An Introduction to Statistical Learning, with Applications in R</a:t>
            </a:r>
            <a:r>
              <a:rPr lang="en-US" sz="2000" dirty="0"/>
              <a:t> (2013), by G. James, D. Witten, T. Hastie, and R. </a:t>
            </a:r>
            <a:r>
              <a:rPr lang="en-US" sz="2000" dirty="0" err="1"/>
              <a:t>Tibshirani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lvl="0"/>
            <a:r>
              <a:rPr lang="en-US" sz="2000" i="1" dirty="0"/>
              <a:t>The Elements of Statistical Learning</a:t>
            </a:r>
            <a:r>
              <a:rPr lang="en-US" sz="2000" dirty="0"/>
              <a:t> (2009), by T. Hastie, R. </a:t>
            </a:r>
            <a:r>
              <a:rPr lang="en-US" sz="2000" dirty="0" err="1"/>
              <a:t>Tibshirani</a:t>
            </a:r>
            <a:r>
              <a:rPr lang="en-US" sz="2000" dirty="0"/>
              <a:t>, and J. </a:t>
            </a:r>
            <a:r>
              <a:rPr lang="en-US" sz="2000" dirty="0" smtClean="0"/>
              <a:t>Friedman.</a:t>
            </a:r>
          </a:p>
          <a:p>
            <a:pPr marL="0" lvl="0" indent="0">
              <a:buNone/>
            </a:pP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joint conditional likelihood is the product of the conditional probabilities of the classes given every data point.</a:t>
            </a:r>
          </a:p>
          <a:p>
            <a:endParaRPr lang="en-US" sz="2400" dirty="0"/>
          </a:p>
          <a:p>
            <a:r>
              <a:rPr lang="en-US" sz="2400" dirty="0" smtClean="0"/>
              <a:t>Thus, the conditional </a:t>
            </a:r>
            <a:r>
              <a:rPr lang="en-US" sz="2400" i="1" dirty="0" smtClean="0"/>
              <a:t>log-likelihood</a:t>
            </a:r>
            <a:r>
              <a:rPr lang="en-US" sz="2400" dirty="0" smtClean="0"/>
              <a:t> of the class labels in the training data set becomes a summation:</a:t>
            </a:r>
            <a:endParaRPr lang="en-US" sz="20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3733800"/>
            <a:ext cx="45339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60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 discuss in detail the two-class case (i.e. binary classification), since the algorithms simplify considerably.</a:t>
            </a:r>
          </a:p>
          <a:p>
            <a:endParaRPr lang="en-US" sz="2400" dirty="0"/>
          </a:p>
          <a:p>
            <a:r>
              <a:rPr lang="en-US" sz="2400" dirty="0" smtClean="0"/>
              <a:t>It is convenient to code the two-class </a:t>
            </a:r>
            <a:r>
              <a:rPr lang="en-US" sz="2400" i="1" dirty="0" err="1" smtClean="0"/>
              <a:t>g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via a 0/1 response </a:t>
            </a:r>
            <a:r>
              <a:rPr lang="en-US" sz="2400" i="1" dirty="0" err="1" smtClean="0"/>
              <a:t>y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, where </a:t>
            </a:r>
            <a:r>
              <a:rPr lang="en-US" sz="2400" i="1" dirty="0" err="1" smtClean="0"/>
              <a:t>y</a:t>
            </a:r>
            <a:r>
              <a:rPr lang="en-US" sz="2400" i="1" baseline="-25000" dirty="0" err="1" smtClean="0"/>
              <a:t>i</a:t>
            </a:r>
            <a:r>
              <a:rPr lang="en-US" sz="2400" i="1" dirty="0" smtClean="0"/>
              <a:t> </a:t>
            </a:r>
            <a:r>
              <a:rPr lang="en-US" sz="2400" dirty="0" smtClean="0"/>
              <a:t>= 1 when </a:t>
            </a:r>
            <a:r>
              <a:rPr lang="en-US" sz="2400" i="1" dirty="0" err="1" smtClean="0"/>
              <a:t>g</a:t>
            </a:r>
            <a:r>
              <a:rPr lang="en-US" sz="2400" i="1" baseline="-25000" dirty="0" err="1" smtClean="0"/>
              <a:t>i</a:t>
            </a:r>
            <a:r>
              <a:rPr lang="en-US" sz="2400" i="1" dirty="0" smtClean="0"/>
              <a:t> = </a:t>
            </a:r>
            <a:r>
              <a:rPr lang="en-US" sz="2400" dirty="0" smtClean="0"/>
              <a:t>class</a:t>
            </a:r>
            <a:r>
              <a:rPr lang="en-US" sz="2400" i="1" dirty="0" smtClean="0"/>
              <a:t> </a:t>
            </a:r>
            <a:r>
              <a:rPr lang="en-US" sz="2400" dirty="0" smtClean="0"/>
              <a:t>1, and </a:t>
            </a:r>
            <a:r>
              <a:rPr lang="en-US" sz="2400" i="1" dirty="0" err="1" smtClean="0"/>
              <a:t>y</a:t>
            </a:r>
            <a:r>
              <a:rPr lang="en-US" sz="2400" i="1" baseline="-25000" dirty="0" err="1" smtClean="0"/>
              <a:t>i</a:t>
            </a:r>
            <a:r>
              <a:rPr lang="en-US" sz="2400" i="1" dirty="0" smtClean="0"/>
              <a:t> = </a:t>
            </a:r>
            <a:r>
              <a:rPr lang="en-US" sz="2400" dirty="0" smtClean="0"/>
              <a:t>0 when </a:t>
            </a:r>
            <a:r>
              <a:rPr lang="en-US" sz="2400" i="1" dirty="0" err="1" smtClean="0"/>
              <a:t>g</a:t>
            </a:r>
            <a:r>
              <a:rPr lang="en-US" sz="2400" i="1" baseline="-25000" dirty="0" err="1" smtClean="0"/>
              <a:t>i</a:t>
            </a:r>
            <a:r>
              <a:rPr lang="en-US" sz="2400" i="1" dirty="0" smtClean="0"/>
              <a:t> = </a:t>
            </a:r>
            <a:r>
              <a:rPr lang="en-US" sz="2400" dirty="0" smtClean="0"/>
              <a:t>class</a:t>
            </a:r>
            <a:r>
              <a:rPr lang="en-US" sz="2400" i="1" dirty="0" smtClean="0"/>
              <a:t> </a:t>
            </a:r>
            <a:r>
              <a:rPr lang="en-US" sz="2400" dirty="0" smtClean="0"/>
              <a:t>2.</a:t>
            </a:r>
          </a:p>
          <a:p>
            <a:endParaRPr lang="en-US" sz="2400" dirty="0"/>
          </a:p>
          <a:p>
            <a:r>
              <a:rPr lang="en-US" sz="2400" dirty="0" smtClean="0"/>
              <a:t>Let </a:t>
            </a:r>
            <a:r>
              <a:rPr lang="en-US" sz="2400" i="1" dirty="0" smtClean="0"/>
              <a:t>p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 smtClean="0"/>
              <a:t>; </a:t>
            </a:r>
            <a:r>
              <a:rPr lang="el-GR" sz="2400" dirty="0" smtClean="0"/>
              <a:t>θ</a:t>
            </a:r>
            <a:r>
              <a:rPr lang="en-US" sz="2400" dirty="0" smtClean="0"/>
              <a:t>) = </a:t>
            </a:r>
            <a:r>
              <a:rPr lang="en-US" sz="2400" i="1" dirty="0" smtClean="0"/>
              <a:t>p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/>
              <a:t>; </a:t>
            </a:r>
            <a:r>
              <a:rPr lang="el-GR" sz="2400" dirty="0"/>
              <a:t>θ</a:t>
            </a:r>
            <a:r>
              <a:rPr lang="en-US" sz="2400" dirty="0"/>
              <a:t>) </a:t>
            </a:r>
            <a:r>
              <a:rPr lang="en-US" sz="2400" dirty="0" smtClean="0"/>
              <a:t>and let </a:t>
            </a:r>
            <a:r>
              <a:rPr lang="en-US" sz="2400" i="1" dirty="0" smtClean="0"/>
              <a:t>p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/>
              <a:t>; </a:t>
            </a:r>
            <a:r>
              <a:rPr lang="el-GR" sz="2400" dirty="0"/>
              <a:t>θ</a:t>
            </a:r>
            <a:r>
              <a:rPr lang="en-US" sz="2400" dirty="0"/>
              <a:t>) </a:t>
            </a:r>
            <a:r>
              <a:rPr lang="en-US" sz="2400" dirty="0" smtClean="0"/>
              <a:t>= 1 - </a:t>
            </a:r>
            <a:r>
              <a:rPr lang="en-US" sz="2400" i="1" dirty="0"/>
              <a:t>p</a:t>
            </a:r>
            <a:r>
              <a:rPr lang="en-US" sz="2400" i="1" baseline="-25000" dirty="0"/>
              <a:t>1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; </a:t>
            </a:r>
            <a:r>
              <a:rPr lang="el-GR" sz="2400" dirty="0"/>
              <a:t>θ</a:t>
            </a:r>
            <a:r>
              <a:rPr lang="en-US" sz="2400" dirty="0"/>
              <a:t>) </a:t>
            </a:r>
            <a:r>
              <a:rPr lang="en-US" sz="2400" dirty="0" smtClean="0"/>
              <a:t>= 1 -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; </a:t>
            </a:r>
            <a:r>
              <a:rPr lang="el-GR" sz="2400" dirty="0"/>
              <a:t>θ</a:t>
            </a:r>
            <a:r>
              <a:rPr lang="en-US" sz="2400" dirty="0"/>
              <a:t>) </a:t>
            </a:r>
            <a:r>
              <a:rPr lang="en-US" sz="2400" dirty="0" smtClean="0"/>
              <a:t>because the posterior probabilities of the two classes must sum up to one.</a:t>
            </a:r>
          </a:p>
          <a:p>
            <a:endParaRPr lang="en-US" sz="2400" dirty="0"/>
          </a:p>
          <a:p>
            <a:r>
              <a:rPr lang="en-US" sz="2400" dirty="0" smtClean="0"/>
              <a:t>Since </a:t>
            </a:r>
            <a:r>
              <a:rPr lang="en-US" sz="2400" i="1" dirty="0" smtClean="0"/>
              <a:t>K</a:t>
            </a:r>
            <a:r>
              <a:rPr lang="en-US" sz="2400" dirty="0" smtClean="0"/>
              <a:t> = 2, there is only one decision boundary between the two classes.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8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Thus, the log-likelihood function can be written as: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There are </a:t>
                </a:r>
                <a:r>
                  <a:rPr lang="en-US" sz="2400" i="1" dirty="0" smtClean="0"/>
                  <a:t>p</a:t>
                </a:r>
                <a:r>
                  <a:rPr lang="en-US" sz="2400" dirty="0" smtClean="0"/>
                  <a:t> + 1 parameters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and we assume that the vector of inputs </a:t>
                </a:r>
                <a:r>
                  <a:rPr lang="en-US" sz="2400" i="1" dirty="0" smtClean="0"/>
                  <a:t>x</a:t>
                </a:r>
                <a:r>
                  <a:rPr lang="en-US" sz="2400" i="1" baseline="-25000" dirty="0" smtClean="0"/>
                  <a:t>i</a:t>
                </a:r>
                <a:r>
                  <a:rPr lang="en-US" sz="2400" dirty="0" smtClean="0"/>
                  <a:t> includes the constant term 1 to accommodate the intercept.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48" t="-1185" r="-1461" b="-17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3600"/>
            <a:ext cx="6810375" cy="20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099" y="4169734"/>
            <a:ext cx="41052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1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If we want to maximize the log-likelihood function, we set the first order partial derivatives of the function </a:t>
            </a:r>
            <a:r>
              <a:rPr lang="en-US" sz="2400" i="1" dirty="0" smtClean="0"/>
              <a:t>l</a:t>
            </a:r>
            <a:r>
              <a:rPr lang="en-US" sz="2400" dirty="0" smtClean="0"/>
              <a:t>(</a:t>
            </a:r>
            <a:r>
              <a:rPr lang="el-GR" sz="2400" i="1" dirty="0" smtClean="0"/>
              <a:t>β</a:t>
            </a:r>
            <a:r>
              <a:rPr lang="en-US" sz="2400" dirty="0" smtClean="0"/>
              <a:t>) with respect to </a:t>
            </a:r>
            <a:r>
              <a:rPr lang="el-GR" sz="2400" i="1" dirty="0" smtClean="0"/>
              <a:t>β</a:t>
            </a:r>
            <a:r>
              <a:rPr lang="en-US" sz="2400" i="1" baseline="-25000" dirty="0" smtClean="0"/>
              <a:t>1j</a:t>
            </a:r>
            <a:r>
              <a:rPr lang="en-US" sz="2400" i="1" dirty="0" smtClean="0"/>
              <a:t> </a:t>
            </a:r>
            <a:r>
              <a:rPr lang="en-US" sz="2400" dirty="0" smtClean="0"/>
              <a:t>to zero for all </a:t>
            </a:r>
            <a:r>
              <a:rPr lang="en-US" sz="2400" i="1" dirty="0" smtClean="0"/>
              <a:t>j</a:t>
            </a:r>
            <a:r>
              <a:rPr lang="en-US" sz="2400" dirty="0" smtClean="0"/>
              <a:t> = 0, 1,….,</a:t>
            </a:r>
            <a:r>
              <a:rPr lang="en-US" sz="2400" i="1" dirty="0"/>
              <a:t> </a:t>
            </a:r>
            <a:r>
              <a:rPr lang="en-US" sz="2400" i="1" dirty="0" smtClean="0"/>
              <a:t>p</a:t>
            </a:r>
            <a:r>
              <a:rPr lang="en-US" sz="2400" dirty="0" smtClean="0"/>
              <a:t>:</a:t>
            </a:r>
          </a:p>
          <a:p>
            <a:endParaRPr lang="en-US" sz="2400" i="1" dirty="0"/>
          </a:p>
          <a:p>
            <a:endParaRPr lang="en-US" sz="2400" i="1" dirty="0" smtClean="0"/>
          </a:p>
          <a:p>
            <a:endParaRPr lang="en-US" sz="2400" i="1" dirty="0"/>
          </a:p>
          <a:p>
            <a:endParaRPr lang="en-US" sz="2400" i="1" dirty="0" smtClean="0"/>
          </a:p>
          <a:p>
            <a:endParaRPr lang="en-US" sz="2400" i="1" dirty="0"/>
          </a:p>
          <a:p>
            <a:endParaRPr lang="en-US" sz="2400" i="1" dirty="0" smtClean="0"/>
          </a:p>
          <a:p>
            <a:r>
              <a:rPr lang="en-US" sz="2400" dirty="0" smtClean="0"/>
              <a:t>In matrix form: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2865152"/>
            <a:ext cx="3686175" cy="2402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350953"/>
            <a:ext cx="3067050" cy="8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27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To solve the set of </a:t>
            </a:r>
            <a:r>
              <a:rPr lang="en-US" sz="2400" i="1" dirty="0" smtClean="0"/>
              <a:t>p</a:t>
            </a:r>
            <a:r>
              <a:rPr lang="en-US" sz="2400" dirty="0" smtClean="0"/>
              <a:t> + 1 nonlinear equations, we use the Newton-</a:t>
            </a:r>
            <a:r>
              <a:rPr lang="en-US" sz="2400" dirty="0" err="1" smtClean="0"/>
              <a:t>Raphson</a:t>
            </a:r>
            <a:r>
              <a:rPr lang="en-US" sz="2400" dirty="0" smtClean="0"/>
              <a:t> algorithm.</a:t>
            </a:r>
          </a:p>
          <a:p>
            <a:endParaRPr lang="en-US" sz="2400" dirty="0"/>
          </a:p>
          <a:p>
            <a:r>
              <a:rPr lang="en-US" sz="2400" dirty="0" smtClean="0"/>
              <a:t>This algorithm requires the second-order derivatives (i.e. Hessian matrix), given as follows: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86200"/>
            <a:ext cx="54197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9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 now derive the Hessian matrix, where the element on the </a:t>
            </a:r>
            <a:r>
              <a:rPr lang="en-US" sz="2400" i="1" dirty="0" err="1" smtClean="0"/>
              <a:t>j</a:t>
            </a:r>
            <a:r>
              <a:rPr lang="en-US" sz="2400" dirty="0" err="1" smtClean="0"/>
              <a:t>th</a:t>
            </a:r>
            <a:r>
              <a:rPr lang="en-US" sz="2400" dirty="0" smtClean="0"/>
              <a:t> row and </a:t>
            </a:r>
            <a:r>
              <a:rPr lang="en-US" sz="2400" i="1" dirty="0" smtClean="0"/>
              <a:t>n</a:t>
            </a:r>
            <a:r>
              <a:rPr lang="en-US" sz="2400" dirty="0" smtClean="0"/>
              <a:t>th column is (counting from 0):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02198"/>
            <a:ext cx="5614987" cy="36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34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Starting with </a:t>
            </a:r>
            <a:r>
              <a:rPr lang="el-GR" sz="2400" i="1" dirty="0" smtClean="0"/>
              <a:t>β</a:t>
            </a:r>
            <a:r>
              <a:rPr lang="en-US" sz="2400" i="1" baseline="30000" dirty="0" smtClean="0"/>
              <a:t>old</a:t>
            </a:r>
            <a:r>
              <a:rPr lang="en-US" sz="2400" dirty="0" smtClean="0"/>
              <a:t>, a single Newton-</a:t>
            </a:r>
            <a:r>
              <a:rPr lang="en-US" sz="2400" dirty="0" err="1" smtClean="0"/>
              <a:t>Raphson</a:t>
            </a:r>
            <a:r>
              <a:rPr lang="en-US" sz="2400" dirty="0" smtClean="0"/>
              <a:t> update is given by this matrix formula: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here the derivatives are evaluated at </a:t>
            </a:r>
            <a:r>
              <a:rPr lang="el-GR" sz="2400" i="1" dirty="0"/>
              <a:t>β</a:t>
            </a:r>
            <a:r>
              <a:rPr lang="en-US" sz="2400" i="1" baseline="30000" dirty="0" smtClean="0"/>
              <a:t>old</a:t>
            </a:r>
            <a:r>
              <a:rPr lang="en-US" sz="2400" i="1" dirty="0" smtClean="0"/>
              <a:t>.</a:t>
            </a:r>
          </a:p>
          <a:p>
            <a:pPr marL="0" indent="0">
              <a:buNone/>
            </a:pPr>
            <a:endParaRPr lang="en-US" sz="2400" i="1" dirty="0"/>
          </a:p>
          <a:p>
            <a:r>
              <a:rPr lang="en-US" sz="2400" dirty="0" smtClean="0"/>
              <a:t>If given an old set of parameters, we update the new set of parameters by taking </a:t>
            </a:r>
            <a:r>
              <a:rPr lang="el-GR" sz="2400" i="1" dirty="0"/>
              <a:t>β</a:t>
            </a:r>
            <a:r>
              <a:rPr lang="en-US" sz="2400" i="1" baseline="30000" dirty="0"/>
              <a:t>old</a:t>
            </a:r>
            <a:r>
              <a:rPr lang="en-US" sz="2400" dirty="0" smtClean="0"/>
              <a:t> minus the inverse of the Hessian matrix times the first-order derivative vector.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2464760"/>
            <a:ext cx="45529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32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This procedure can also be expressed compactly in matrix form.</a:t>
            </a:r>
          </a:p>
          <a:p>
            <a:endParaRPr lang="en-US" sz="2400" dirty="0"/>
          </a:p>
          <a:p>
            <a:r>
              <a:rPr lang="en-US" sz="2400" dirty="0" smtClean="0"/>
              <a:t>Let </a:t>
            </a:r>
            <a:r>
              <a:rPr lang="en-US" sz="2400" b="1" dirty="0" smtClean="0"/>
              <a:t>y </a:t>
            </a:r>
            <a:r>
              <a:rPr lang="en-US" sz="2400" dirty="0" smtClean="0"/>
              <a:t>be the column vector of </a:t>
            </a:r>
            <a:r>
              <a:rPr lang="en-US" sz="2400" i="1" dirty="0" err="1" smtClean="0"/>
              <a:t>yi</a:t>
            </a:r>
            <a:r>
              <a:rPr lang="en-US" sz="2400" baseline="-25000" dirty="0" smtClean="0"/>
              <a:t>,</a:t>
            </a:r>
            <a:r>
              <a:rPr lang="en-US" sz="2400" dirty="0" smtClean="0"/>
              <a:t> let </a:t>
            </a:r>
            <a:r>
              <a:rPr lang="en-US" sz="2400" b="1" dirty="0" smtClean="0"/>
              <a:t>X</a:t>
            </a:r>
            <a:r>
              <a:rPr lang="en-US" sz="2400" dirty="0" smtClean="0"/>
              <a:t> be the </a:t>
            </a:r>
            <a:r>
              <a:rPr lang="en-US" sz="2400" i="1" dirty="0" smtClean="0"/>
              <a:t>N</a:t>
            </a:r>
            <a:r>
              <a:rPr lang="en-US" sz="2400" dirty="0" smtClean="0"/>
              <a:t> x (</a:t>
            </a:r>
            <a:r>
              <a:rPr lang="en-US" sz="2400" i="1" dirty="0" smtClean="0"/>
              <a:t>p</a:t>
            </a:r>
            <a:r>
              <a:rPr lang="en-US" sz="2400" dirty="0" smtClean="0"/>
              <a:t> + 1) input matrix, let </a:t>
            </a:r>
            <a:r>
              <a:rPr lang="en-US" sz="2400" b="1" dirty="0" smtClean="0"/>
              <a:t>p</a:t>
            </a:r>
            <a:r>
              <a:rPr lang="en-US" sz="2400" dirty="0" smtClean="0"/>
              <a:t> be the </a:t>
            </a:r>
            <a:r>
              <a:rPr lang="en-US" sz="2400" i="1" dirty="0" smtClean="0"/>
              <a:t>N</a:t>
            </a:r>
            <a:r>
              <a:rPr lang="en-US" sz="2400" dirty="0" smtClean="0"/>
              <a:t>-vector of fitted probabilities, and let </a:t>
            </a:r>
            <a:r>
              <a:rPr lang="en-US" sz="2400" b="1" dirty="0" smtClean="0"/>
              <a:t>W</a:t>
            </a:r>
            <a:r>
              <a:rPr lang="en-US" sz="2400" dirty="0" smtClean="0"/>
              <a:t> be an </a:t>
            </a:r>
            <a:r>
              <a:rPr lang="en-US" sz="2400" i="1" dirty="0" smtClean="0"/>
              <a:t>N</a:t>
            </a:r>
            <a:r>
              <a:rPr lang="en-US" sz="2400" dirty="0" smtClean="0"/>
              <a:t> x </a:t>
            </a:r>
            <a:r>
              <a:rPr lang="en-US" sz="2400" i="1" dirty="0" smtClean="0"/>
              <a:t>N</a:t>
            </a:r>
            <a:r>
              <a:rPr lang="en-US" sz="2400" dirty="0" smtClean="0"/>
              <a:t> diagonal matrix of weights.</a:t>
            </a:r>
          </a:p>
          <a:p>
            <a:endParaRPr lang="en-US" sz="2400" dirty="0"/>
          </a:p>
          <a:p>
            <a:r>
              <a:rPr lang="en-US" sz="2400" dirty="0" smtClean="0"/>
              <a:t>Then, the first order derivative vector is:</a:t>
            </a:r>
          </a:p>
          <a:p>
            <a:endParaRPr lang="en-US" sz="2400" dirty="0"/>
          </a:p>
          <a:p>
            <a:r>
              <a:rPr lang="en-US" sz="2400" dirty="0" smtClean="0"/>
              <a:t>The Hessian matrix is: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038600"/>
            <a:ext cx="24384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862512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22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Newton-</a:t>
            </a:r>
            <a:r>
              <a:rPr lang="en-US" sz="2400" dirty="0" err="1" smtClean="0"/>
              <a:t>Raphson</a:t>
            </a:r>
            <a:r>
              <a:rPr lang="en-US" sz="2400" dirty="0" smtClean="0"/>
              <a:t> step is: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where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If </a:t>
            </a:r>
            <a:r>
              <a:rPr lang="en-US" sz="2400" b="1" dirty="0" smtClean="0"/>
              <a:t>z</a:t>
            </a:r>
            <a:r>
              <a:rPr lang="en-US" sz="2400" dirty="0" smtClean="0"/>
              <a:t> is viewed as a response and </a:t>
            </a:r>
            <a:r>
              <a:rPr lang="en-US" sz="2400" b="1" dirty="0" smtClean="0"/>
              <a:t>X</a:t>
            </a:r>
            <a:r>
              <a:rPr lang="en-US" sz="2400" dirty="0" smtClean="0"/>
              <a:t> is the input matrix, then </a:t>
            </a:r>
            <a:r>
              <a:rPr lang="el-GR" sz="2400" i="1" dirty="0" smtClean="0"/>
              <a:t>β</a:t>
            </a:r>
            <a:r>
              <a:rPr lang="en-US" sz="2400" i="1" baseline="30000" dirty="0" smtClean="0"/>
              <a:t>new</a:t>
            </a:r>
            <a:r>
              <a:rPr lang="en-US" sz="2400" dirty="0" smtClean="0"/>
              <a:t>  is the solution to a weighted least squares problem: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2107241"/>
            <a:ext cx="6448425" cy="1647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785857"/>
            <a:ext cx="3381375" cy="59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499" y="5548973"/>
            <a:ext cx="51054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33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Recall that linear regression by OLS solves: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b="1" dirty="0" smtClean="0"/>
              <a:t>Z</a:t>
            </a:r>
            <a:r>
              <a:rPr lang="en-US" sz="2400" dirty="0" smtClean="0"/>
              <a:t> is referred to as the </a:t>
            </a:r>
            <a:r>
              <a:rPr lang="en-US" sz="2400" i="1" dirty="0" smtClean="0"/>
              <a:t>adjusted response</a:t>
            </a:r>
            <a:r>
              <a:rPr lang="en-US" sz="2400" dirty="0" smtClean="0"/>
              <a:t>, and the algorithm is referred to as </a:t>
            </a:r>
            <a:r>
              <a:rPr lang="en-US" sz="2400" i="1" dirty="0" smtClean="0"/>
              <a:t>iteratively reweighted least squares</a:t>
            </a:r>
            <a:r>
              <a:rPr lang="en-US" sz="2400" dirty="0" smtClean="0"/>
              <a:t> (IRLS).</a:t>
            </a:r>
          </a:p>
          <a:p>
            <a:endParaRPr lang="en-US" sz="2400" dirty="0"/>
          </a:p>
          <a:p>
            <a:r>
              <a:rPr lang="en-US" sz="2400" dirty="0" smtClean="0"/>
              <a:t>The pseudo code of a relative computationally efficient algorithm for IRLS is provided on the next slide.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7" y="2200275"/>
            <a:ext cx="35147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3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591336"/>
            <a:ext cx="8991600" cy="4114800"/>
          </a:xfrm>
        </p:spPr>
        <p:txBody>
          <a:bodyPr/>
          <a:lstStyle/>
          <a:p>
            <a:r>
              <a:rPr lang="en-US" sz="2000" dirty="0" smtClean="0"/>
              <a:t>Understand the basic setting of </a:t>
            </a:r>
            <a:r>
              <a:rPr lang="en-US" sz="2000" dirty="0"/>
              <a:t>a classification problem.</a:t>
            </a:r>
          </a:p>
          <a:p>
            <a:r>
              <a:rPr lang="en-US" sz="2000" dirty="0" smtClean="0"/>
              <a:t>Understand the </a:t>
            </a:r>
            <a:r>
              <a:rPr lang="en-US" sz="2000" dirty="0"/>
              <a:t>Bayes classification rule.</a:t>
            </a:r>
          </a:p>
          <a:p>
            <a:r>
              <a:rPr lang="en-US" sz="2000" dirty="0"/>
              <a:t>U</a:t>
            </a:r>
            <a:r>
              <a:rPr lang="en-US" sz="2000" dirty="0" smtClean="0"/>
              <a:t>nderstand </a:t>
            </a:r>
            <a:r>
              <a:rPr lang="en-US" sz="2000" dirty="0"/>
              <a:t>the statistical model of logistic regression.</a:t>
            </a:r>
          </a:p>
          <a:p>
            <a:r>
              <a:rPr lang="en-US" sz="2000" dirty="0" smtClean="0"/>
              <a:t>Understand the </a:t>
            </a:r>
            <a:r>
              <a:rPr lang="en-US" sz="2000" dirty="0"/>
              <a:t>binary logistic regression </a:t>
            </a:r>
            <a:r>
              <a:rPr lang="en-US" sz="2000" dirty="0" smtClean="0"/>
              <a:t>algorithm.</a:t>
            </a:r>
          </a:p>
          <a:p>
            <a:r>
              <a:rPr lang="en-US" sz="2000" dirty="0" smtClean="0"/>
              <a:t>Understand the basic concepts of the </a:t>
            </a:r>
            <a:r>
              <a:rPr lang="en-US" sz="2000" dirty="0"/>
              <a:t>multi-class logistic regression algorithm.</a:t>
            </a:r>
          </a:p>
          <a:p>
            <a:r>
              <a:rPr lang="en-US" sz="2000" dirty="0" smtClean="0"/>
              <a:t>Understand the </a:t>
            </a:r>
            <a:r>
              <a:rPr lang="en-US" sz="2000" dirty="0"/>
              <a:t>statistical model used by Linear Discriminant Analysis (LDA) and </a:t>
            </a:r>
            <a:r>
              <a:rPr lang="en-US" sz="2000" dirty="0" smtClean="0"/>
              <a:t>Quadratic Discriminant </a:t>
            </a:r>
            <a:r>
              <a:rPr lang="en-US" sz="2000" dirty="0"/>
              <a:t>Analysis (QDA).</a:t>
            </a:r>
          </a:p>
          <a:p>
            <a:r>
              <a:rPr lang="en-US" sz="2000" dirty="0"/>
              <a:t>U</a:t>
            </a:r>
            <a:r>
              <a:rPr lang="en-US" sz="2000" dirty="0" smtClean="0"/>
              <a:t>nderstand </a:t>
            </a:r>
            <a:r>
              <a:rPr lang="en-US" sz="2000" dirty="0"/>
              <a:t>how to estimate the Gaussian distributions within each class.</a:t>
            </a:r>
          </a:p>
          <a:p>
            <a:r>
              <a:rPr lang="en-US" sz="2000" dirty="0"/>
              <a:t>U</a:t>
            </a:r>
            <a:r>
              <a:rPr lang="en-US" sz="2000" dirty="0" smtClean="0"/>
              <a:t>nderstand </a:t>
            </a:r>
            <a:r>
              <a:rPr lang="en-US" sz="2000" dirty="0"/>
              <a:t>the LDA and QDA classification rule.</a:t>
            </a:r>
          </a:p>
          <a:p>
            <a:r>
              <a:rPr lang="en-US" sz="2000" dirty="0" smtClean="0"/>
              <a:t>Know the similarities and differences </a:t>
            </a:r>
            <a:r>
              <a:rPr lang="en-US" sz="2000" dirty="0"/>
              <a:t>between LDA and logistic regression.</a:t>
            </a:r>
          </a:p>
          <a:p>
            <a:r>
              <a:rPr lang="en-US" sz="2000" dirty="0"/>
              <a:t>U</a:t>
            </a:r>
            <a:r>
              <a:rPr lang="en-US" sz="2000" dirty="0" smtClean="0"/>
              <a:t>nderstand </a:t>
            </a:r>
            <a:r>
              <a:rPr lang="en-US" sz="2000" dirty="0"/>
              <a:t>the </a:t>
            </a:r>
            <a:r>
              <a:rPr lang="en-US" sz="2000" i="1" dirty="0" smtClean="0"/>
              <a:t>K</a:t>
            </a:r>
            <a:r>
              <a:rPr lang="en-US" sz="2000" dirty="0" smtClean="0"/>
              <a:t>-nearest neighbor </a:t>
            </a:r>
            <a:r>
              <a:rPr lang="en-US" sz="2000" dirty="0"/>
              <a:t>classification algorithm.</a:t>
            </a:r>
          </a:p>
          <a:p>
            <a:r>
              <a:rPr lang="en-US" sz="2000" dirty="0" smtClean="0"/>
              <a:t>Understand how </a:t>
            </a:r>
            <a:r>
              <a:rPr lang="en-US" sz="2000" dirty="0"/>
              <a:t>the number of neighbors, </a:t>
            </a:r>
            <a:r>
              <a:rPr lang="en-US" sz="2000" i="1" dirty="0"/>
              <a:t>K</a:t>
            </a:r>
            <a:r>
              <a:rPr lang="en-US" sz="2000" dirty="0"/>
              <a:t>, adjusts the model complexity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Understand the differences between all of the classification methods.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Goals: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4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305" y="1752600"/>
            <a:ext cx="8811789" cy="4343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96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7590" y="1761113"/>
            <a:ext cx="5762847" cy="4114800"/>
          </a:xfrm>
        </p:spPr>
        <p:txBody>
          <a:bodyPr/>
          <a:lstStyle/>
          <a:p>
            <a:r>
              <a:rPr lang="en-US" sz="2400" dirty="0" smtClean="0"/>
              <a:t>We would like to be able to predict customers that are likely to default on their credit card.</a:t>
            </a:r>
          </a:p>
          <a:p>
            <a:endParaRPr lang="en-US" sz="2400" dirty="0"/>
          </a:p>
          <a:p>
            <a:r>
              <a:rPr lang="en-US" sz="2400" dirty="0" smtClean="0"/>
              <a:t>Possible </a:t>
            </a:r>
            <a:r>
              <a:rPr lang="en-US" sz="2400" i="1" dirty="0" smtClean="0"/>
              <a:t>X</a:t>
            </a:r>
            <a:r>
              <a:rPr lang="en-US" sz="2400" dirty="0" smtClean="0"/>
              <a:t> variables:</a:t>
            </a:r>
          </a:p>
          <a:p>
            <a:pPr lvl="1"/>
            <a:r>
              <a:rPr lang="en-US" sz="2000" dirty="0" smtClean="0"/>
              <a:t>Annual Income</a:t>
            </a:r>
          </a:p>
          <a:p>
            <a:pPr lvl="1"/>
            <a:r>
              <a:rPr lang="en-US" sz="2000" dirty="0" smtClean="0"/>
              <a:t>Monthly Credit Card Balance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The </a:t>
            </a:r>
            <a:r>
              <a:rPr lang="en-US" sz="2400" i="1" dirty="0" smtClean="0"/>
              <a:t>Y</a:t>
            </a:r>
            <a:r>
              <a:rPr lang="en-US" sz="2400" dirty="0" smtClean="0"/>
              <a:t> variable (Default) is categorical: Yes or No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 </a:t>
            </a:r>
            <a:br>
              <a:rPr lang="en-US" dirty="0" smtClean="0"/>
            </a:br>
            <a:r>
              <a:rPr lang="en-US" dirty="0" smtClean="0"/>
              <a:t>Credit Card Default Example</a:t>
            </a:r>
            <a:endParaRPr lang="en-US" dirty="0"/>
          </a:p>
        </p:txBody>
      </p:sp>
      <p:pic>
        <p:nvPicPr>
          <p:cNvPr id="4" name="Picture 3" descr="4.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40" y="1547385"/>
            <a:ext cx="2164377" cy="2303027"/>
          </a:xfrm>
          <a:prstGeom prst="rect">
            <a:avLst/>
          </a:prstGeom>
        </p:spPr>
      </p:pic>
      <p:pic>
        <p:nvPicPr>
          <p:cNvPr id="5" name="Picture 4" descr="4.1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61" y="3918099"/>
            <a:ext cx="2167739" cy="23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95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29268" y="1752600"/>
            <a:ext cx="6214732" cy="4114800"/>
          </a:xfrm>
        </p:spPr>
        <p:txBody>
          <a:bodyPr/>
          <a:lstStyle/>
          <a:p>
            <a:r>
              <a:rPr lang="en-US" sz="2400" dirty="0" smtClean="0"/>
              <a:t>If we fit a linear regression model to the Default data, then:</a:t>
            </a:r>
          </a:p>
          <a:p>
            <a:pPr lvl="1"/>
            <a:r>
              <a:rPr lang="en-US" sz="2000" dirty="0"/>
              <a:t>F</a:t>
            </a:r>
            <a:r>
              <a:rPr lang="en-US" sz="2000" dirty="0" smtClean="0"/>
              <a:t>or very low balances we predict a negative probability!</a:t>
            </a:r>
          </a:p>
          <a:p>
            <a:pPr lvl="1"/>
            <a:r>
              <a:rPr lang="en-US" sz="2000" dirty="0" smtClean="0"/>
              <a:t>For high balances we predict a probability above 1!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If we fit a logistic regression model, then the probability of default is between 0 and 1 for all balances.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 </a:t>
            </a:r>
            <a:br>
              <a:rPr lang="en-US" dirty="0" smtClean="0"/>
            </a:br>
            <a:r>
              <a:rPr lang="en-US" dirty="0" smtClean="0"/>
              <a:t>Credit Card Default Example (cont.)</a:t>
            </a:r>
            <a:endParaRPr lang="en-US" dirty="0"/>
          </a:p>
        </p:txBody>
      </p:sp>
      <p:pic>
        <p:nvPicPr>
          <p:cNvPr id="6" name="Picture 5" descr="4.2-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8" y="1547037"/>
            <a:ext cx="2819400" cy="258806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5" t="37695" r="6046" b="32867"/>
          <a:stretch/>
        </p:blipFill>
        <p:spPr bwMode="auto">
          <a:xfrm>
            <a:off x="109868" y="4234339"/>
            <a:ext cx="2642191" cy="224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294141"/>
            <a:ext cx="2362200" cy="757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950" y="5264824"/>
            <a:ext cx="2922291" cy="7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4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6197" y="1633868"/>
                <a:ext cx="8991600" cy="4114800"/>
              </a:xfrm>
            </p:spPr>
            <p:txBody>
              <a:bodyPr/>
              <a:lstStyle/>
              <a:p>
                <a:r>
                  <a:rPr lang="en-US" sz="2400" dirty="0" smtClean="0"/>
                  <a:t>Interpreting what </a:t>
                </a:r>
                <a:r>
                  <a:rPr lang="el-GR" sz="2400" i="1" dirty="0" smtClean="0"/>
                  <a:t>β</a:t>
                </a:r>
                <a:r>
                  <a:rPr lang="en-US" sz="2400" i="1" baseline="-25000" dirty="0" smtClean="0"/>
                  <a:t>1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means is not very easy with logistic regression, simply because we are predicting </a:t>
                </a:r>
                <a:r>
                  <a:rPr lang="en-US" sz="2400" dirty="0" err="1" smtClean="0"/>
                  <a:t>Pr</a:t>
                </a:r>
                <a:r>
                  <a:rPr lang="en-US" sz="2400" dirty="0" smtClean="0"/>
                  <a:t>(</a:t>
                </a:r>
                <a:r>
                  <a:rPr lang="en-US" sz="2400" i="1" dirty="0" smtClean="0"/>
                  <a:t>Y</a:t>
                </a:r>
                <a:r>
                  <a:rPr lang="en-US" sz="2400" dirty="0"/>
                  <a:t>) and not </a:t>
                </a:r>
                <a:r>
                  <a:rPr lang="en-US" sz="2400" i="1" dirty="0"/>
                  <a:t>Y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a logistic regression model, increasing </a:t>
                </a:r>
                <a:r>
                  <a:rPr lang="en-US" sz="2400" i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/>
                  <a:t>by one unit changes the </a:t>
                </a:r>
                <a:r>
                  <a:rPr lang="en-US" sz="2400" i="1" dirty="0"/>
                  <a:t>log odds</a:t>
                </a:r>
                <a:r>
                  <a:rPr lang="en-US" sz="2400" dirty="0"/>
                  <a:t> by </a:t>
                </a:r>
                <a:r>
                  <a:rPr lang="el-GR" sz="2400" i="1" dirty="0"/>
                  <a:t>β</a:t>
                </a:r>
                <a:r>
                  <a:rPr lang="en-US" sz="2400" i="1" baseline="-25000" dirty="0"/>
                  <a:t>1</a:t>
                </a:r>
                <a:r>
                  <a:rPr lang="en-US" sz="2400" i="1" dirty="0"/>
                  <a:t>, </a:t>
                </a:r>
                <a:r>
                  <a:rPr lang="en-US" sz="2400" dirty="0"/>
                  <a:t>or equivalently it multiplies the odds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baseline="-25000" dirty="0"/>
                  <a:t>.</a:t>
                </a:r>
                <a:endParaRPr lang="en-US" sz="2400" baseline="-250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l-GR" sz="2400" i="1" dirty="0"/>
                  <a:t>β</a:t>
                </a:r>
                <a:r>
                  <a:rPr lang="en-US" sz="2400" i="1" baseline="-25000" dirty="0"/>
                  <a:t>1</a:t>
                </a:r>
                <a:r>
                  <a:rPr lang="en-US" sz="2400" dirty="0" smtClean="0"/>
                  <a:t> = 0, then there </a:t>
                </a:r>
                <a:r>
                  <a:rPr lang="en-US" sz="2400" dirty="0"/>
                  <a:t>is </a:t>
                </a:r>
                <a:r>
                  <a:rPr lang="en-US" sz="2400" u="sng" dirty="0"/>
                  <a:t>no</a:t>
                </a:r>
                <a:r>
                  <a:rPr lang="en-US" sz="2400" dirty="0"/>
                  <a:t> relationship between </a:t>
                </a:r>
                <a:r>
                  <a:rPr lang="en-US" sz="2400" i="1" dirty="0"/>
                  <a:t>Y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X</a:t>
                </a:r>
                <a:r>
                  <a:rPr lang="en-US" sz="2400" dirty="0"/>
                  <a:t>. </a:t>
                </a:r>
                <a:r>
                  <a:rPr lang="en-US" sz="2400" dirty="0" smtClean="0"/>
                  <a:t>If </a:t>
                </a:r>
                <a:r>
                  <a:rPr lang="el-GR" sz="2400" i="1" dirty="0"/>
                  <a:t>β</a:t>
                </a:r>
                <a:r>
                  <a:rPr lang="en-US" sz="2400" i="1" baseline="-25000" dirty="0"/>
                  <a:t>1</a:t>
                </a:r>
                <a:r>
                  <a:rPr lang="en-US" sz="2400" dirty="0" smtClean="0"/>
                  <a:t> &gt; 0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then when </a:t>
                </a:r>
                <a:r>
                  <a:rPr lang="en-US" sz="2400" i="1" dirty="0"/>
                  <a:t>X</a:t>
                </a:r>
                <a:r>
                  <a:rPr lang="en-US" sz="2400" dirty="0"/>
                  <a:t> gets larger so does the probability that </a:t>
                </a:r>
                <a:r>
                  <a:rPr lang="en-US" sz="2400" i="1" dirty="0"/>
                  <a:t>Y</a:t>
                </a:r>
                <a:r>
                  <a:rPr lang="en-US" sz="2400" dirty="0"/>
                  <a:t> = </a:t>
                </a:r>
                <a:r>
                  <a:rPr lang="en-US" sz="2400" dirty="0" smtClean="0"/>
                  <a:t>1. If </a:t>
                </a:r>
                <a:r>
                  <a:rPr lang="el-GR" sz="2400" i="1" dirty="0"/>
                  <a:t>β</a:t>
                </a:r>
                <a:r>
                  <a:rPr lang="en-US" sz="2400" i="1" baseline="-25000" dirty="0"/>
                  <a:t>1</a:t>
                </a:r>
                <a:r>
                  <a:rPr lang="en-US" sz="2400" dirty="0" smtClean="0"/>
                  <a:t> &lt; 0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then when </a:t>
                </a:r>
                <a:r>
                  <a:rPr lang="en-US" sz="2400" i="1" dirty="0"/>
                  <a:t>X</a:t>
                </a:r>
                <a:r>
                  <a:rPr lang="en-US" sz="2400" dirty="0"/>
                  <a:t> gets </a:t>
                </a:r>
                <a:r>
                  <a:rPr lang="en-US" sz="2400" dirty="0" smtClean="0"/>
                  <a:t>larger the </a:t>
                </a:r>
                <a:r>
                  <a:rPr lang="en-US" sz="2400" dirty="0"/>
                  <a:t>probability that </a:t>
                </a:r>
                <a:r>
                  <a:rPr lang="en-US" sz="2400" i="1" dirty="0"/>
                  <a:t>Y</a:t>
                </a:r>
                <a:r>
                  <a:rPr lang="en-US" sz="2400" dirty="0"/>
                  <a:t> = 1 gets smaller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How much increase or decrease in probability depends on the slope.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7" y="1633868"/>
                <a:ext cx="8991600" cy="4114800"/>
              </a:xfrm>
              <a:blipFill rotWithShape="0">
                <a:blip r:embed="rId2"/>
                <a:stretch>
                  <a:fillRect l="-271" t="-1185" b="-14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 </a:t>
            </a:r>
            <a:br>
              <a:rPr lang="en-US" dirty="0" smtClean="0"/>
            </a:br>
            <a:r>
              <a:rPr lang="en-US" dirty="0" smtClean="0"/>
              <a:t>Credit Card Default Example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23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6197" y="1633868"/>
                <a:ext cx="8991600" cy="4114800"/>
              </a:xfrm>
            </p:spPr>
            <p:txBody>
              <a:bodyPr/>
              <a:lstStyle/>
              <a:p>
                <a:r>
                  <a:rPr lang="en-US" sz="2400" dirty="0" smtClean="0"/>
                  <a:t>We still want to perform a hypothesis test to see whether we can be sure that </a:t>
                </a:r>
                <a:r>
                  <a:rPr lang="el-GR" sz="2400" i="1" dirty="0" smtClean="0"/>
                  <a:t>β</a:t>
                </a:r>
                <a:r>
                  <a:rPr lang="en-US" sz="2400" i="1" baseline="-25000" dirty="0" smtClean="0"/>
                  <a:t>0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and </a:t>
                </a:r>
                <a:r>
                  <a:rPr lang="el-GR" sz="2400" i="1" dirty="0"/>
                  <a:t>β</a:t>
                </a:r>
                <a:r>
                  <a:rPr lang="en-US" sz="2400" i="1" baseline="-25000" dirty="0"/>
                  <a:t>1</a:t>
                </a:r>
                <a:r>
                  <a:rPr lang="en-US" sz="2400" dirty="0" smtClean="0"/>
                  <a:t> are significantly </a:t>
                </a:r>
                <a:r>
                  <a:rPr lang="en-US" sz="2400" dirty="0"/>
                  <a:t>different from zero.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We use a Z </a:t>
                </a:r>
                <a:r>
                  <a:rPr lang="en-US" sz="2400" dirty="0" smtClean="0"/>
                  <a:t>test and interpret </a:t>
                </a:r>
                <a:r>
                  <a:rPr lang="en-US" sz="2400" dirty="0"/>
                  <a:t>the </a:t>
                </a:r>
                <a:r>
                  <a:rPr lang="en-US" sz="2400" dirty="0" smtClean="0"/>
                  <a:t>p-value as usual.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In this example, the </a:t>
                </a:r>
                <a:r>
                  <a:rPr lang="en-US" sz="2400" dirty="0"/>
                  <a:t>p-value for </a:t>
                </a:r>
                <a:r>
                  <a:rPr lang="en-US" sz="2400" u="sng" dirty="0"/>
                  <a:t>balance</a:t>
                </a:r>
                <a:r>
                  <a:rPr lang="en-US" sz="2400" dirty="0"/>
                  <a:t> is very </a:t>
                </a:r>
                <a:r>
                  <a:rPr lang="en-US" sz="2400" dirty="0" smtClean="0"/>
                  <a:t>small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dirty="0" smtClean="0"/>
                  <a:t>positive. This means that </a:t>
                </a:r>
                <a:r>
                  <a:rPr lang="en-US" sz="2400" dirty="0"/>
                  <a:t>if the balance </a:t>
                </a:r>
                <a:r>
                  <a:rPr lang="en-US" sz="2400" dirty="0" smtClean="0"/>
                  <a:t>increases, </a:t>
                </a:r>
                <a:r>
                  <a:rPr lang="en-US" sz="2400" dirty="0"/>
                  <a:t>then the probability of default will increase as well.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7" y="1633868"/>
                <a:ext cx="8991600" cy="4114800"/>
              </a:xfrm>
              <a:blipFill rotWithShape="0">
                <a:blip r:embed="rId2"/>
                <a:stretch>
                  <a:fillRect l="-271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 </a:t>
            </a:r>
            <a:br>
              <a:rPr lang="en-US" dirty="0" smtClean="0"/>
            </a:br>
            <a:r>
              <a:rPr lang="en-US" dirty="0" smtClean="0"/>
              <a:t>Credit Card Default Example (cont.)</a:t>
            </a:r>
            <a:endParaRPr lang="en-US" dirty="0"/>
          </a:p>
        </p:txBody>
      </p:sp>
      <p:pic>
        <p:nvPicPr>
          <p:cNvPr id="4" name="Picture 3" descr="Table4.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08" y="4998976"/>
            <a:ext cx="5999177" cy="10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5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197" y="1633868"/>
            <a:ext cx="8991600" cy="4114800"/>
          </a:xfrm>
        </p:spPr>
        <p:txBody>
          <a:bodyPr/>
          <a:lstStyle/>
          <a:p>
            <a:r>
              <a:rPr lang="en-US" sz="2400" dirty="0" smtClean="0"/>
              <a:t>What is the estimated probability of default for someone with a balance of $1000?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What is the estimated probability of default for someone with a balance of </a:t>
            </a:r>
            <a:r>
              <a:rPr lang="en-US" sz="2400" dirty="0" smtClean="0"/>
              <a:t>$2000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 </a:t>
            </a:r>
            <a:br>
              <a:rPr lang="en-US" dirty="0" smtClean="0"/>
            </a:br>
            <a:r>
              <a:rPr lang="en-US" dirty="0" smtClean="0"/>
              <a:t>Credit Card Default Example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53" y="2514600"/>
            <a:ext cx="6567488" cy="991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54" y="4658056"/>
            <a:ext cx="6975525" cy="109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28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197" y="1633868"/>
            <a:ext cx="8991600" cy="4114800"/>
          </a:xfrm>
        </p:spPr>
        <p:txBody>
          <a:bodyPr/>
          <a:lstStyle/>
          <a:p>
            <a:r>
              <a:rPr lang="en-US" sz="2400" dirty="0" smtClean="0"/>
              <a:t>We can also use student (0,1) as a predictor to estimate the probability that an individual defaults: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 </a:t>
            </a:r>
            <a:br>
              <a:rPr lang="en-US" dirty="0" smtClean="0"/>
            </a:br>
            <a:r>
              <a:rPr lang="en-US" dirty="0" smtClean="0"/>
              <a:t>Credit Card Default Example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49" y="2548270"/>
            <a:ext cx="7968404" cy="32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97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Note that we use the maximum likelihood method (as previously discussed) to estimate the beta coefficients when considering the problem of predicting a binary response using multiple predictors.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3048000"/>
            <a:ext cx="70675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47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For logistic regression, we would maximize a penalized version of the log-likelihood function: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As with the lasso method, we typically do not penalize the intercept term, and we standardize the predictors for the penalty to be meaningful.</a:t>
            </a:r>
          </a:p>
          <a:p>
            <a:endParaRPr lang="en-US" sz="1200" dirty="0"/>
          </a:p>
          <a:p>
            <a:r>
              <a:rPr lang="en-US" sz="2400" dirty="0" smtClean="0"/>
              <a:t>Because this optimization criterion is concave, a solution can be found using nonlinear programming methods or via quadratic approximations as used in the Newton-</a:t>
            </a:r>
            <a:r>
              <a:rPr lang="en-US" sz="2400" dirty="0" err="1" smtClean="0"/>
              <a:t>Raphson</a:t>
            </a:r>
            <a:r>
              <a:rPr lang="en-US" sz="2400" dirty="0" smtClean="0"/>
              <a:t> algorithm.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 Regularized 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531878"/>
            <a:ext cx="76009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82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 sometimes wish to classify a response variable that has more than two classes.</a:t>
            </a:r>
          </a:p>
          <a:p>
            <a:endParaRPr lang="en-US" sz="2400" dirty="0"/>
          </a:p>
          <a:p>
            <a:r>
              <a:rPr lang="en-US" sz="2400" dirty="0" smtClean="0"/>
              <a:t>The two-class logistic regression models have multiple class extensions.</a:t>
            </a:r>
          </a:p>
          <a:p>
            <a:endParaRPr lang="en-US" sz="2400" dirty="0"/>
          </a:p>
          <a:p>
            <a:r>
              <a:rPr lang="en-US" sz="2400" dirty="0" smtClean="0"/>
              <a:t>This method is often not used in practice because </a:t>
            </a:r>
            <a:r>
              <a:rPr lang="en-US" sz="2400" i="1" dirty="0" smtClean="0"/>
              <a:t>discriminant analysis</a:t>
            </a:r>
            <a:r>
              <a:rPr lang="en-US" sz="2400" dirty="0" smtClean="0"/>
              <a:t> is a more popular method for multi-class classification.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 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2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Predicting a </a:t>
            </a:r>
            <a:r>
              <a:rPr lang="en-US" sz="2400" i="1" dirty="0" smtClean="0"/>
              <a:t>qualitative </a:t>
            </a:r>
            <a:r>
              <a:rPr lang="en-US" sz="2400" dirty="0" smtClean="0"/>
              <a:t>response for an observation can be referred to as </a:t>
            </a:r>
            <a:r>
              <a:rPr lang="en-US" sz="2400" i="1" dirty="0" smtClean="0"/>
              <a:t>classifying</a:t>
            </a:r>
            <a:r>
              <a:rPr lang="en-US" sz="2400" dirty="0" smtClean="0"/>
              <a:t> that observation, since it involves assigning the observation to a category, or class.</a:t>
            </a:r>
          </a:p>
          <a:p>
            <a:endParaRPr lang="en-US" sz="2400" dirty="0"/>
          </a:p>
          <a:p>
            <a:r>
              <a:rPr lang="en-US" sz="2400" dirty="0" smtClean="0"/>
              <a:t>Thus, </a:t>
            </a:r>
            <a:r>
              <a:rPr lang="en-US" sz="2400" i="1" dirty="0" smtClean="0"/>
              <a:t>classification models</a:t>
            </a:r>
            <a:r>
              <a:rPr lang="en-US" sz="2400" dirty="0" smtClean="0"/>
              <a:t> are supervised learning methods for which the true class labels for the data points are given in the training data.</a:t>
            </a:r>
          </a:p>
          <a:p>
            <a:endParaRPr lang="en-US" sz="2400" dirty="0"/>
          </a:p>
          <a:p>
            <a:r>
              <a:rPr lang="en-US" sz="2400" dirty="0" smtClean="0"/>
              <a:t>The methods used for classification often predict the probability of each of the categories of a qualitative variable as the basis for making the classification decision.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14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When the number of classes </a:t>
            </a:r>
            <a:r>
              <a:rPr lang="en-US" sz="2400" i="1" dirty="0" smtClean="0"/>
              <a:t>K</a:t>
            </a:r>
            <a:r>
              <a:rPr lang="en-US" sz="2400" dirty="0" smtClean="0"/>
              <a:t> &gt; 2, the parameter </a:t>
            </a:r>
            <a:r>
              <a:rPr lang="el-GR" sz="2400" i="1" dirty="0" smtClean="0"/>
              <a:t>β</a:t>
            </a:r>
            <a:r>
              <a:rPr lang="en-US" sz="2400" dirty="0" smtClean="0"/>
              <a:t> is a                 (</a:t>
            </a:r>
            <a:r>
              <a:rPr lang="en-US" sz="2400" i="1" dirty="0" smtClean="0"/>
              <a:t>K</a:t>
            </a:r>
            <a:r>
              <a:rPr lang="en-US" sz="2400" dirty="0" smtClean="0"/>
              <a:t> – 1)(</a:t>
            </a:r>
            <a:r>
              <a:rPr lang="en-US" sz="2400" i="1" dirty="0" smtClean="0"/>
              <a:t>p</a:t>
            </a:r>
            <a:r>
              <a:rPr lang="en-US" sz="2400" dirty="0" smtClean="0"/>
              <a:t> + 1) vector: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Also, let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Multi-Class Logistic Regression (cont.)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286000"/>
            <a:ext cx="3219450" cy="394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200400"/>
            <a:ext cx="12192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1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log-likelihood function becomes: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Multi-Class Logistic Regression (cont.)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57400"/>
            <a:ext cx="5592786" cy="351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21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indicator function </a:t>
            </a:r>
            <a:r>
              <a:rPr lang="en-US" sz="2400" i="1" dirty="0" smtClean="0"/>
              <a:t>I</a:t>
            </a:r>
            <a:r>
              <a:rPr lang="en-US" sz="2400" dirty="0" smtClean="0"/>
              <a:t>(.) equals 1 when the argument is </a:t>
            </a:r>
            <a:r>
              <a:rPr lang="en-US" sz="2400" i="1" dirty="0" smtClean="0"/>
              <a:t>true</a:t>
            </a:r>
            <a:r>
              <a:rPr lang="en-US" sz="2400" dirty="0" smtClean="0"/>
              <a:t> and 0 </a:t>
            </a:r>
            <a:r>
              <a:rPr lang="en-US" sz="2400" i="1" dirty="0" smtClean="0"/>
              <a:t>otherwise</a:t>
            </a:r>
            <a:r>
              <a:rPr lang="en-US" sz="2400" dirty="0" smtClean="0"/>
              <a:t>. </a:t>
            </a:r>
          </a:p>
          <a:p>
            <a:endParaRPr lang="en-US" sz="2400" dirty="0" smtClean="0"/>
          </a:p>
          <a:p>
            <a:r>
              <a:rPr lang="en-US" sz="2400" dirty="0" smtClean="0"/>
              <a:t>Thus, the first order derivatives of the log-likelihood function are: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Multi-Class Logistic Regression (cont.)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93" y="3657600"/>
            <a:ext cx="583261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1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second order derivatives of the log-likelihood function are: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next express the solution in matrix form because it is much more compact. First, we introduce several notations.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Multi-Class Logistic Regression (cont.)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362200"/>
            <a:ext cx="8763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1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y</a:t>
            </a:r>
            <a:r>
              <a:rPr lang="en-US" sz="2400" dirty="0"/>
              <a:t> is the concatenated indicator vector, a column vector of dimension </a:t>
            </a:r>
            <a:r>
              <a:rPr lang="en-US" sz="2400" i="1" dirty="0"/>
              <a:t>N</a:t>
            </a:r>
            <a:r>
              <a:rPr lang="en-US" sz="2400" dirty="0"/>
              <a:t>(</a:t>
            </a:r>
            <a:r>
              <a:rPr lang="en-US" sz="2400" i="1" dirty="0"/>
              <a:t>K </a:t>
            </a:r>
            <a:r>
              <a:rPr lang="en-US" sz="2400" dirty="0" smtClean="0"/>
              <a:t>- 1).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smtClean="0"/>
              <a:t>p</a:t>
            </a:r>
            <a:r>
              <a:rPr lang="en-US" sz="2400" dirty="0" smtClean="0"/>
              <a:t> </a:t>
            </a:r>
            <a:r>
              <a:rPr lang="en-US" sz="2400" dirty="0"/>
              <a:t>is the concatenated vector of fitted probabilities, a column vector of dimension </a:t>
            </a:r>
            <a:r>
              <a:rPr lang="en-US" sz="2400" i="1" dirty="0"/>
              <a:t>N</a:t>
            </a:r>
            <a:r>
              <a:rPr lang="en-US" sz="2400" dirty="0"/>
              <a:t>(</a:t>
            </a:r>
            <a:r>
              <a:rPr lang="en-US" sz="2400" i="1" dirty="0"/>
              <a:t>K </a:t>
            </a:r>
            <a:r>
              <a:rPr lang="en-US" sz="2400" dirty="0" smtClean="0"/>
              <a:t>- 1</a:t>
            </a:r>
            <a:r>
              <a:rPr lang="en-US" sz="2400" dirty="0"/>
              <a:t>).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Multi-Class Logistic Regression (cont.)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2461435"/>
            <a:ext cx="4848225" cy="1466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03" y="4755852"/>
            <a:ext cx="4762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14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 smtClean="0"/>
                  <a:t> is </a:t>
                </a:r>
                <a:r>
                  <a:rPr lang="en-US" sz="2400" dirty="0"/>
                  <a:t>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(</a:t>
                </a:r>
                <a:r>
                  <a:rPr lang="en-US" sz="2400" i="1" dirty="0"/>
                  <a:t>K </a:t>
                </a:r>
                <a:r>
                  <a:rPr lang="en-US" sz="2400" dirty="0" smtClean="0"/>
                  <a:t>- 1</a:t>
                </a:r>
                <a:r>
                  <a:rPr lang="en-US" sz="2400" dirty="0"/>
                  <a:t>) </a:t>
                </a:r>
                <a:r>
                  <a:rPr lang="en-US" sz="2400" dirty="0" smtClean="0"/>
                  <a:t>x </a:t>
                </a:r>
                <a:r>
                  <a:rPr lang="en-US" sz="2400" dirty="0"/>
                  <a:t>(</a:t>
                </a:r>
                <a:r>
                  <a:rPr lang="en-US" sz="2400" i="1" dirty="0"/>
                  <a:t>p </a:t>
                </a:r>
                <a:r>
                  <a:rPr lang="en-US" sz="2400" dirty="0"/>
                  <a:t>+ 1)(</a:t>
                </a:r>
                <a:r>
                  <a:rPr lang="en-US" sz="2400" i="1" dirty="0"/>
                  <a:t>K </a:t>
                </a:r>
                <a:r>
                  <a:rPr lang="en-US" sz="2400" dirty="0" smtClean="0"/>
                  <a:t>- 1</a:t>
                </a:r>
                <a:r>
                  <a:rPr lang="en-US" sz="2400" dirty="0"/>
                  <a:t>) matrix, where </a:t>
                </a:r>
                <a:r>
                  <a:rPr lang="en-US" sz="2400" i="1" dirty="0"/>
                  <a:t>X </a:t>
                </a:r>
                <a:r>
                  <a:rPr lang="en-US" sz="2400" dirty="0"/>
                  <a:t>is the </a:t>
                </a:r>
                <a:r>
                  <a:rPr lang="en-US" sz="2400" i="1" dirty="0"/>
                  <a:t>N</a:t>
                </a:r>
                <a:r>
                  <a:rPr lang="en-US" sz="2400" dirty="0"/>
                  <a:t>(</a:t>
                </a:r>
                <a:r>
                  <a:rPr lang="en-US" sz="2400" i="1" dirty="0"/>
                  <a:t>p </a:t>
                </a:r>
                <a:r>
                  <a:rPr lang="en-US" sz="2400" dirty="0"/>
                  <a:t>+ 1) input matrix defined before</a:t>
                </a:r>
                <a:r>
                  <a:rPr lang="en-US" sz="2400" dirty="0" smtClean="0"/>
                  <a:t>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Matrix </a:t>
                </a:r>
                <a:r>
                  <a:rPr lang="en-US" sz="2400" b="1" dirty="0"/>
                  <a:t>W</a:t>
                </a:r>
                <a:r>
                  <a:rPr lang="en-US" sz="2400" dirty="0"/>
                  <a:t> is an </a:t>
                </a:r>
                <a:r>
                  <a:rPr lang="en-US" sz="2400" i="1" dirty="0"/>
                  <a:t>N</a:t>
                </a:r>
                <a:r>
                  <a:rPr lang="en-US" sz="2400" dirty="0"/>
                  <a:t>(</a:t>
                </a:r>
                <a:r>
                  <a:rPr lang="en-US" sz="2400" i="1" dirty="0"/>
                  <a:t>K </a:t>
                </a:r>
                <a:r>
                  <a:rPr lang="en-US" sz="2400" dirty="0" smtClean="0"/>
                  <a:t>- 1</a:t>
                </a:r>
                <a:r>
                  <a:rPr lang="en-US" sz="2400" dirty="0"/>
                  <a:t>) </a:t>
                </a:r>
                <a:r>
                  <a:rPr lang="en-US" sz="2400" dirty="0" smtClean="0"/>
                  <a:t>x </a:t>
                </a:r>
                <a:r>
                  <a:rPr lang="en-US" sz="2400" i="1" dirty="0"/>
                  <a:t>N</a:t>
                </a:r>
                <a:r>
                  <a:rPr lang="en-US" sz="2400" dirty="0"/>
                  <a:t>(</a:t>
                </a:r>
                <a:r>
                  <a:rPr lang="en-US" sz="2400" i="1" dirty="0"/>
                  <a:t>K </a:t>
                </a:r>
                <a:r>
                  <a:rPr lang="en-US" sz="2400" dirty="0" smtClean="0"/>
                  <a:t>- 1</a:t>
                </a:r>
                <a:r>
                  <a:rPr lang="en-US" sz="2400" dirty="0"/>
                  <a:t>) square </a:t>
                </a:r>
                <a:r>
                  <a:rPr lang="en-US" sz="2400" dirty="0" smtClean="0"/>
                  <a:t>matrix: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8" t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Multi-Class Logistic Regression (cont.)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466975"/>
            <a:ext cx="2667000" cy="1266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737" y="4467225"/>
            <a:ext cx="50387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94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676400"/>
            <a:ext cx="8991600" cy="4114800"/>
          </a:xfrm>
        </p:spPr>
        <p:txBody>
          <a:bodyPr/>
          <a:lstStyle/>
          <a:p>
            <a:r>
              <a:rPr lang="en-US" sz="2400" dirty="0"/>
              <a:t>Each </a:t>
            </a:r>
            <a:r>
              <a:rPr lang="en-US" sz="2400" dirty="0" err="1"/>
              <a:t>submatrix</a:t>
            </a:r>
            <a:r>
              <a:rPr lang="en-US" sz="2400" dirty="0"/>
              <a:t> </a:t>
            </a:r>
            <a:r>
              <a:rPr lang="en-US" sz="2400" b="1" dirty="0" err="1" smtClean="0"/>
              <a:t>W</a:t>
            </a:r>
            <a:r>
              <a:rPr lang="en-US" sz="2400" i="1" baseline="-25000" dirty="0" err="1" smtClean="0"/>
              <a:t>km</a:t>
            </a:r>
            <a:r>
              <a:rPr lang="en-US" sz="2400" dirty="0"/>
              <a:t>, 1 ≤ </a:t>
            </a:r>
            <a:r>
              <a:rPr lang="en-US" sz="2400" i="1" dirty="0"/>
              <a:t>k</a:t>
            </a:r>
            <a:r>
              <a:rPr lang="en-US" sz="2400" dirty="0"/>
              <a:t>, </a:t>
            </a:r>
            <a:r>
              <a:rPr lang="en-US" sz="2400" i="1" dirty="0"/>
              <a:t>m </a:t>
            </a:r>
            <a:r>
              <a:rPr lang="en-US" sz="2400" dirty="0"/>
              <a:t>≤ </a:t>
            </a:r>
            <a:r>
              <a:rPr lang="en-US" sz="2400" i="1" dirty="0"/>
              <a:t>K </a:t>
            </a:r>
            <a:r>
              <a:rPr lang="en-US" sz="2400" dirty="0" smtClean="0"/>
              <a:t>- 1</a:t>
            </a:r>
            <a:r>
              <a:rPr lang="en-US" sz="2400" dirty="0"/>
              <a:t>, is an </a:t>
            </a:r>
            <a:r>
              <a:rPr lang="en-US" sz="2400" i="1" dirty="0"/>
              <a:t>N </a:t>
            </a:r>
            <a:r>
              <a:rPr lang="en-US" sz="2400" dirty="0" smtClean="0"/>
              <a:t>x </a:t>
            </a:r>
            <a:r>
              <a:rPr lang="en-US" sz="2400" i="1" dirty="0"/>
              <a:t>N </a:t>
            </a:r>
            <a:r>
              <a:rPr lang="en-US" sz="2400" dirty="0"/>
              <a:t>diagonal matrix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When </a:t>
            </a:r>
            <a:r>
              <a:rPr lang="en-US" sz="2400" i="1" dirty="0"/>
              <a:t>k </a:t>
            </a:r>
            <a:r>
              <a:rPr lang="en-US" sz="2400" dirty="0"/>
              <a:t>= </a:t>
            </a:r>
            <a:r>
              <a:rPr lang="en-US" sz="2400" i="1" dirty="0"/>
              <a:t>m</a:t>
            </a:r>
            <a:r>
              <a:rPr lang="en-US" sz="2400" dirty="0"/>
              <a:t>, the </a:t>
            </a:r>
            <a:r>
              <a:rPr lang="en-US" sz="2400" i="1" dirty="0" err="1"/>
              <a:t>i</a:t>
            </a:r>
            <a:r>
              <a:rPr lang="en-US" sz="2400" dirty="0" err="1"/>
              <a:t>th</a:t>
            </a:r>
            <a:r>
              <a:rPr lang="en-US" sz="2400" dirty="0"/>
              <a:t> diagonal element in </a:t>
            </a:r>
            <a:r>
              <a:rPr lang="en-US" sz="2400" b="1" dirty="0" err="1" smtClean="0"/>
              <a:t>W</a:t>
            </a:r>
            <a:r>
              <a:rPr lang="en-US" sz="2400" i="1" baseline="-25000" dirty="0" err="1" smtClean="0"/>
              <a:t>kk</a:t>
            </a:r>
            <a:r>
              <a:rPr lang="en-US" sz="2400" i="1" dirty="0" smtClean="0"/>
              <a:t> </a:t>
            </a:r>
            <a:r>
              <a:rPr lang="en-US" sz="2400" dirty="0"/>
              <a:t>is </a:t>
            </a:r>
            <a:r>
              <a:rPr lang="en-US" sz="2400" i="1" dirty="0" err="1" smtClean="0"/>
              <a:t>p</a:t>
            </a:r>
            <a:r>
              <a:rPr lang="en-US" sz="2400" i="1" baseline="-25000" dirty="0" err="1" smtClean="0"/>
              <a:t>k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; </a:t>
            </a:r>
            <a:r>
              <a:rPr lang="en-US" sz="2400" dirty="0"/>
              <a:t>β</a:t>
            </a:r>
            <a:r>
              <a:rPr lang="en-US" sz="2400" i="1" baseline="30000" dirty="0"/>
              <a:t>old</a:t>
            </a:r>
            <a:r>
              <a:rPr lang="en-US" sz="2400" dirty="0"/>
              <a:t>)(1 </a:t>
            </a:r>
            <a:r>
              <a:rPr lang="en-US" sz="2400" dirty="0" smtClean="0"/>
              <a:t>- </a:t>
            </a:r>
            <a:r>
              <a:rPr lang="en-US" sz="2400" i="1" dirty="0" err="1" smtClean="0"/>
              <a:t>p</a:t>
            </a:r>
            <a:r>
              <a:rPr lang="en-US" sz="2400" i="1" baseline="-25000" dirty="0" err="1" smtClean="0"/>
              <a:t>k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; </a:t>
            </a:r>
            <a:r>
              <a:rPr lang="en-US" sz="2400" dirty="0"/>
              <a:t>β</a:t>
            </a:r>
            <a:r>
              <a:rPr lang="en-US" sz="2400" i="1" baseline="30000" dirty="0"/>
              <a:t>old</a:t>
            </a:r>
            <a:r>
              <a:rPr lang="en-US" sz="2400" dirty="0" smtClean="0"/>
              <a:t>)).</a:t>
            </a:r>
          </a:p>
          <a:p>
            <a:endParaRPr lang="en-US" sz="2400" dirty="0"/>
          </a:p>
          <a:p>
            <a:r>
              <a:rPr lang="en-US" sz="2400" dirty="0"/>
              <a:t>– When </a:t>
            </a:r>
            <a:r>
              <a:rPr lang="en-US" sz="2400" i="1" dirty="0"/>
              <a:t>k </a:t>
            </a:r>
            <a:r>
              <a:rPr lang="en-US" sz="2400" dirty="0"/>
              <a:t>≠ </a:t>
            </a:r>
            <a:r>
              <a:rPr lang="en-US" sz="2400" i="1" dirty="0"/>
              <a:t>m</a:t>
            </a:r>
            <a:r>
              <a:rPr lang="en-US" sz="2400" dirty="0"/>
              <a:t>, the </a:t>
            </a:r>
            <a:r>
              <a:rPr lang="en-US" sz="2400" i="1" dirty="0" err="1"/>
              <a:t>i</a:t>
            </a:r>
            <a:r>
              <a:rPr lang="en-US" sz="2400" dirty="0" err="1"/>
              <a:t>th</a:t>
            </a:r>
            <a:r>
              <a:rPr lang="en-US" sz="2400" dirty="0"/>
              <a:t> diagonal element in </a:t>
            </a:r>
            <a:r>
              <a:rPr lang="en-US" sz="2400" b="1" dirty="0" err="1" smtClean="0"/>
              <a:t>W</a:t>
            </a:r>
            <a:r>
              <a:rPr lang="en-US" sz="2400" i="1" baseline="-25000" dirty="0" err="1" smtClean="0"/>
              <a:t>km</a:t>
            </a:r>
            <a:r>
              <a:rPr lang="en-US" sz="2400" i="1" dirty="0" smtClean="0"/>
              <a:t> </a:t>
            </a:r>
            <a:r>
              <a:rPr lang="en-US" sz="2400" dirty="0"/>
              <a:t>is -</a:t>
            </a:r>
            <a:r>
              <a:rPr lang="en-US" sz="2400" i="1" dirty="0" err="1" smtClean="0"/>
              <a:t>p</a:t>
            </a:r>
            <a:r>
              <a:rPr lang="en-US" sz="2400" i="1" baseline="-25000" dirty="0" err="1" smtClean="0"/>
              <a:t>k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; </a:t>
            </a:r>
            <a:r>
              <a:rPr lang="en-US" sz="2400" dirty="0"/>
              <a:t>β</a:t>
            </a:r>
            <a:r>
              <a:rPr lang="en-US" sz="2400" i="1" baseline="30000" dirty="0"/>
              <a:t>old</a:t>
            </a:r>
            <a:r>
              <a:rPr lang="en-US" sz="2400" dirty="0"/>
              <a:t>)(1 </a:t>
            </a:r>
            <a:r>
              <a:rPr lang="en-US" sz="2400" dirty="0" smtClean="0"/>
              <a:t>- </a:t>
            </a:r>
            <a:r>
              <a:rPr lang="en-US" sz="2400" i="1" dirty="0" smtClean="0"/>
              <a:t>p</a:t>
            </a:r>
            <a:r>
              <a:rPr lang="en-US" sz="2400" i="1" baseline="-25000" dirty="0" smtClean="0"/>
              <a:t>m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; </a:t>
            </a:r>
            <a:r>
              <a:rPr lang="en-US" sz="2400" dirty="0"/>
              <a:t>β</a:t>
            </a:r>
            <a:r>
              <a:rPr lang="en-US" sz="2400" i="1" baseline="30000" dirty="0"/>
              <a:t>old</a:t>
            </a:r>
            <a:r>
              <a:rPr lang="en-US" sz="2400" dirty="0" smtClean="0"/>
              <a:t>)).</a:t>
            </a:r>
          </a:p>
          <a:p>
            <a:endParaRPr lang="en-US" sz="2400" dirty="0"/>
          </a:p>
          <a:p>
            <a:r>
              <a:rPr lang="en-US" sz="2400" dirty="0" smtClean="0"/>
              <a:t>As with binary classification: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Multi-Class Logistic Regression (cont.)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676775"/>
            <a:ext cx="2190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8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676400"/>
            <a:ext cx="8991600" cy="4114800"/>
          </a:xfrm>
        </p:spPr>
        <p:txBody>
          <a:bodyPr/>
          <a:lstStyle/>
          <a:p>
            <a:r>
              <a:rPr lang="en-US" sz="2400" dirty="0"/>
              <a:t>The formula for updating β</a:t>
            </a:r>
            <a:r>
              <a:rPr lang="en-US" sz="2400" i="1" baseline="30000" dirty="0"/>
              <a:t>new</a:t>
            </a:r>
            <a:r>
              <a:rPr lang="en-US" sz="2400" i="1" dirty="0"/>
              <a:t> </a:t>
            </a:r>
            <a:r>
              <a:rPr lang="en-US" sz="2400" dirty="0"/>
              <a:t>in the binary classification case holds for </a:t>
            </a:r>
            <a:r>
              <a:rPr lang="en-US" sz="2400" dirty="0" smtClean="0"/>
              <a:t>multi-class</a:t>
            </a:r>
            <a:r>
              <a:rPr lang="en-US" sz="2400" dirty="0"/>
              <a:t>, except that the definitions of </a:t>
            </a:r>
            <a:r>
              <a:rPr lang="en-US" sz="2400" dirty="0" smtClean="0"/>
              <a:t>the matrices </a:t>
            </a:r>
            <a:r>
              <a:rPr lang="en-US" sz="2400" dirty="0"/>
              <a:t>are more complicated.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formula itself may look simple because the complexity is wrapped in the </a:t>
            </a:r>
            <a:r>
              <a:rPr lang="en-US" sz="2400" dirty="0" smtClean="0"/>
              <a:t>definitions of </a:t>
            </a:r>
            <a:r>
              <a:rPr lang="en-US" sz="2400" dirty="0"/>
              <a:t>the matrices.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Multi-Class Logistic Regression (cont.)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343400"/>
            <a:ext cx="535781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6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676400"/>
            <a:ext cx="8915400" cy="4114800"/>
          </a:xfrm>
        </p:spPr>
        <p:txBody>
          <a:bodyPr/>
          <a:lstStyle/>
          <a:p>
            <a:r>
              <a:rPr lang="en-US" sz="2400" dirty="0"/>
              <a:t>Let the feature vector be </a:t>
            </a:r>
            <a:r>
              <a:rPr lang="en-US" sz="2400" i="1" dirty="0"/>
              <a:t>X</a:t>
            </a:r>
            <a:r>
              <a:rPr lang="en-US" sz="2400" dirty="0"/>
              <a:t> and the class labels be </a:t>
            </a:r>
            <a:r>
              <a:rPr lang="en-US" sz="2400" i="1" dirty="0"/>
              <a:t>Y</a:t>
            </a:r>
            <a:r>
              <a:rPr lang="en-US" sz="2400" dirty="0" smtClean="0"/>
              <a:t>.</a:t>
            </a:r>
          </a:p>
          <a:p>
            <a:endParaRPr lang="en-US" sz="1500" dirty="0"/>
          </a:p>
          <a:p>
            <a:r>
              <a:rPr lang="en-US" sz="2400" dirty="0"/>
              <a:t>The Bayes rule says that if you have the joint distribution of </a:t>
            </a:r>
            <a:r>
              <a:rPr lang="en-US" sz="2400" i="1" dirty="0"/>
              <a:t>X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, and if </a:t>
            </a:r>
            <a:r>
              <a:rPr lang="en-US" sz="2400" i="1" dirty="0"/>
              <a:t>X</a:t>
            </a:r>
            <a:r>
              <a:rPr lang="en-US" sz="2400" dirty="0"/>
              <a:t> is given, under 0-1 loss, the optimal </a:t>
            </a:r>
            <a:r>
              <a:rPr lang="en-US" sz="2400" dirty="0" smtClean="0"/>
              <a:t>decision on </a:t>
            </a:r>
            <a:r>
              <a:rPr lang="en-US" sz="2400" i="1" dirty="0"/>
              <a:t>Y</a:t>
            </a:r>
            <a:r>
              <a:rPr lang="en-US" sz="2400" dirty="0"/>
              <a:t> is to choose a class with maximum posterior probability given </a:t>
            </a:r>
            <a:r>
              <a:rPr lang="en-US" sz="2400" i="1" dirty="0"/>
              <a:t>X</a:t>
            </a:r>
            <a:r>
              <a:rPr lang="en-US" sz="2400" dirty="0" smtClean="0"/>
              <a:t>.</a:t>
            </a:r>
          </a:p>
          <a:p>
            <a:endParaRPr lang="en-US" sz="1500" dirty="0"/>
          </a:p>
          <a:p>
            <a:r>
              <a:rPr lang="en-US" sz="2400" i="1" dirty="0"/>
              <a:t>Discriminant analysis </a:t>
            </a:r>
            <a:r>
              <a:rPr lang="en-US" sz="2400" dirty="0"/>
              <a:t>belongs to the branch of classification methods called generative modeling, where we try </a:t>
            </a:r>
            <a:r>
              <a:rPr lang="en-US" sz="2400" dirty="0" smtClean="0"/>
              <a:t>to estimate </a:t>
            </a:r>
            <a:r>
              <a:rPr lang="en-US" sz="2400" dirty="0"/>
              <a:t>the within class density of </a:t>
            </a:r>
            <a:r>
              <a:rPr lang="en-US" sz="2400" i="1" dirty="0"/>
              <a:t>X</a:t>
            </a:r>
            <a:r>
              <a:rPr lang="en-US" sz="2400" dirty="0"/>
              <a:t> given the class label. </a:t>
            </a:r>
            <a:endParaRPr lang="en-US" sz="2400" dirty="0" smtClean="0"/>
          </a:p>
          <a:p>
            <a:endParaRPr lang="en-US" sz="1500" dirty="0"/>
          </a:p>
          <a:p>
            <a:r>
              <a:rPr lang="en-US" sz="2400" dirty="0" smtClean="0"/>
              <a:t>Combined </a:t>
            </a:r>
            <a:r>
              <a:rPr lang="en-US" sz="2400" dirty="0"/>
              <a:t>with the prior probability (</a:t>
            </a:r>
            <a:r>
              <a:rPr lang="en-US" sz="2400" dirty="0" smtClean="0"/>
              <a:t>unconditioned probability</a:t>
            </a:r>
            <a:r>
              <a:rPr lang="en-US" sz="2400" dirty="0"/>
              <a:t>) of classes, the posterior probability of </a:t>
            </a:r>
            <a:r>
              <a:rPr lang="en-US" sz="2400" i="1" dirty="0"/>
              <a:t>Y</a:t>
            </a:r>
            <a:r>
              <a:rPr lang="en-US" sz="2400" dirty="0"/>
              <a:t> can be obtained by the Bayes formula.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06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6200" y="1676400"/>
                <a:ext cx="8915400" cy="4114800"/>
              </a:xfrm>
            </p:spPr>
            <p:txBody>
              <a:bodyPr/>
              <a:lstStyle/>
              <a:p>
                <a:r>
                  <a:rPr lang="en-US" sz="2400" dirty="0" smtClean="0"/>
                  <a:t>Assume the </a:t>
                </a:r>
                <a:r>
                  <a:rPr lang="en-US" sz="2400" i="1" dirty="0" smtClean="0"/>
                  <a:t>prior</a:t>
                </a:r>
                <a:r>
                  <a:rPr lang="en-US" sz="2400" dirty="0" smtClean="0"/>
                  <a:t> probability or the marginal probability mass function for </a:t>
                </a:r>
                <a:r>
                  <a:rPr lang="en-US" sz="2400" dirty="0"/>
                  <a:t>class </a:t>
                </a:r>
                <a:r>
                  <a:rPr lang="en-US" sz="2400" i="1" dirty="0"/>
                  <a:t>k </a:t>
                </a:r>
                <a:r>
                  <a:rPr lang="en-US" sz="2400" dirty="0"/>
                  <a:t>is denoted </a:t>
                </a:r>
                <a:r>
                  <a:rPr lang="en-US" sz="2400" dirty="0" smtClean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 is the probability that a given observation is associated with the </a:t>
                </a:r>
                <a:r>
                  <a:rPr lang="en-US" sz="2400" i="1" dirty="0" err="1" smtClean="0"/>
                  <a:t>k</a:t>
                </a:r>
                <a:r>
                  <a:rPr lang="en-US" sz="2400" dirty="0" err="1" smtClean="0"/>
                  <a:t>th</a:t>
                </a:r>
                <a:r>
                  <a:rPr lang="en-US" sz="2400" dirty="0" smtClean="0"/>
                  <a:t> category of the response variable </a:t>
                </a:r>
                <a:r>
                  <a:rPr lang="en-US" sz="2400" i="1" dirty="0" smtClean="0"/>
                  <a:t>Y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 is usually estimated simply by empirical frequencies of the training set:</a:t>
                </a:r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676400"/>
                <a:ext cx="8915400" cy="4114800"/>
              </a:xfrm>
              <a:blipFill rotWithShape="0">
                <a:blip r:embed="rId2"/>
                <a:stretch>
                  <a:fillRect l="-342" t="-1185" r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Discriminant Analysis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5010150"/>
            <a:ext cx="37528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8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Training data: {(</a:t>
                </a:r>
                <a:r>
                  <a:rPr lang="en-US" sz="2400" i="1" dirty="0" smtClean="0"/>
                  <a:t>x</a:t>
                </a:r>
                <a:r>
                  <a:rPr lang="en-US" sz="2400" i="1" baseline="-25000" dirty="0" smtClean="0"/>
                  <a:t>1</a:t>
                </a:r>
                <a:r>
                  <a:rPr lang="en-US" sz="2400" i="1" dirty="0" smtClean="0"/>
                  <a:t>,g</a:t>
                </a:r>
                <a:r>
                  <a:rPr lang="en-US" sz="2400" i="1" baseline="-25000" dirty="0" smtClean="0"/>
                  <a:t>1</a:t>
                </a:r>
                <a:r>
                  <a:rPr lang="en-US" sz="2400" dirty="0" smtClean="0"/>
                  <a:t>), (</a:t>
                </a:r>
                <a:r>
                  <a:rPr lang="en-US" sz="2400" i="1" dirty="0" smtClean="0"/>
                  <a:t>x</a:t>
                </a:r>
                <a:r>
                  <a:rPr lang="en-US" sz="2400" i="1" baseline="-25000" dirty="0" smtClean="0"/>
                  <a:t>2</a:t>
                </a:r>
                <a:r>
                  <a:rPr lang="en-US" sz="2400" i="1" dirty="0" smtClean="0"/>
                  <a:t>,g</a:t>
                </a:r>
                <a:r>
                  <a:rPr lang="en-US" sz="2400" i="1" baseline="-25000" dirty="0" smtClean="0"/>
                  <a:t>2</a:t>
                </a:r>
                <a:r>
                  <a:rPr lang="en-US" sz="2400" dirty="0" smtClean="0"/>
                  <a:t>),…,(</a:t>
                </a:r>
                <a:r>
                  <a:rPr lang="en-US" sz="2400" i="1" dirty="0" err="1" smtClean="0"/>
                  <a:t>x</a:t>
                </a:r>
                <a:r>
                  <a:rPr lang="en-US" sz="2400" i="1" baseline="-25000" dirty="0" err="1" smtClean="0"/>
                  <a:t>N</a:t>
                </a:r>
                <a:r>
                  <a:rPr lang="en-US" sz="2400" i="1" dirty="0" err="1" smtClean="0"/>
                  <a:t>,g</a:t>
                </a:r>
                <a:r>
                  <a:rPr lang="en-US" sz="2400" i="1" baseline="-25000" dirty="0" err="1" smtClean="0"/>
                  <a:t>N</a:t>
                </a:r>
                <a:r>
                  <a:rPr lang="en-US" sz="2400" dirty="0" smtClean="0"/>
                  <a:t>)}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The feature vector </a:t>
                </a:r>
                <a:r>
                  <a:rPr lang="en-US" sz="2400" i="1" dirty="0" smtClean="0"/>
                  <a:t>X</a:t>
                </a:r>
                <a:r>
                  <a:rPr lang="en-US" sz="2400" dirty="0" smtClean="0"/>
                  <a:t> = (</a:t>
                </a:r>
                <a:r>
                  <a:rPr lang="en-US" sz="2400" i="1" dirty="0" smtClean="0"/>
                  <a:t>X</a:t>
                </a:r>
                <a:r>
                  <a:rPr lang="en-US" sz="2400" i="1" baseline="-25000" dirty="0" smtClean="0"/>
                  <a:t>1</a:t>
                </a:r>
                <a:r>
                  <a:rPr lang="en-US" sz="2400" i="1" dirty="0" smtClean="0"/>
                  <a:t>, X</a:t>
                </a:r>
                <a:r>
                  <a:rPr lang="en-US" sz="2400" i="1" baseline="-25000" dirty="0" smtClean="0"/>
                  <a:t>2</a:t>
                </a:r>
                <a:r>
                  <a:rPr lang="en-US" sz="2400" i="1" dirty="0" smtClean="0"/>
                  <a:t>,…,</a:t>
                </a:r>
                <a:r>
                  <a:rPr lang="en-US" sz="2400" i="1" dirty="0" err="1" smtClean="0"/>
                  <a:t>X</a:t>
                </a:r>
                <a:r>
                  <a:rPr lang="en-US" sz="2400" i="1" baseline="-25000" dirty="0" err="1" smtClean="0"/>
                  <a:t>p</a:t>
                </a:r>
                <a:r>
                  <a:rPr lang="en-US" sz="2400" dirty="0" smtClean="0"/>
                  <a:t>), where each </a:t>
                </a:r>
                <a:r>
                  <a:rPr lang="en-US" sz="2400" i="1" dirty="0" err="1" smtClean="0"/>
                  <a:t>X</a:t>
                </a:r>
                <a:r>
                  <a:rPr lang="en-US" sz="2400" i="1" baseline="-25000" dirty="0" err="1" smtClean="0"/>
                  <a:t>j</a:t>
                </a:r>
                <a:r>
                  <a:rPr lang="en-US" sz="2400" dirty="0" smtClean="0"/>
                  <a:t> is quantitative.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The response variable G is categorical </a:t>
                </a:r>
                <a:r>
                  <a:rPr lang="en-US" sz="2400" dirty="0" err="1" smtClean="0"/>
                  <a:t>s.t.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Form a predictor </a:t>
                </a:r>
                <a:r>
                  <a:rPr lang="en-US" sz="2400" i="1" dirty="0" smtClean="0"/>
                  <a:t>G</a:t>
                </a:r>
                <a:r>
                  <a:rPr lang="en-US" sz="2400" dirty="0" smtClean="0"/>
                  <a:t>(</a:t>
                </a:r>
                <a:r>
                  <a:rPr lang="en-US" sz="2400" i="1" dirty="0" smtClean="0"/>
                  <a:t>x</a:t>
                </a:r>
                <a:r>
                  <a:rPr lang="en-US" sz="2400" dirty="0" smtClean="0"/>
                  <a:t>) to predict </a:t>
                </a:r>
                <a:r>
                  <a:rPr lang="en-US" sz="2400" i="1" dirty="0" smtClean="0"/>
                  <a:t>G</a:t>
                </a:r>
                <a:r>
                  <a:rPr lang="en-US" sz="2400" dirty="0" smtClean="0"/>
                  <a:t> based on </a:t>
                </a:r>
                <a:r>
                  <a:rPr lang="en-US" sz="2400" i="1" dirty="0" smtClean="0"/>
                  <a:t>X.</a:t>
                </a:r>
              </a:p>
              <a:p>
                <a:endParaRPr lang="en-US" sz="2400" i="1" dirty="0"/>
              </a:p>
              <a:p>
                <a:r>
                  <a:rPr lang="en-US" sz="2400" dirty="0" smtClean="0"/>
                  <a:t>Note that </a:t>
                </a:r>
                <a:r>
                  <a:rPr lang="en-US" sz="2400" i="1" dirty="0" smtClean="0"/>
                  <a:t>G</a:t>
                </a:r>
                <a:r>
                  <a:rPr lang="en-US" sz="2400" dirty="0" smtClean="0"/>
                  <a:t>(</a:t>
                </a:r>
                <a:r>
                  <a:rPr lang="en-US" sz="2400" i="1" dirty="0" smtClean="0"/>
                  <a:t>x</a:t>
                </a:r>
                <a:r>
                  <a:rPr lang="en-US" sz="2400" dirty="0" smtClean="0"/>
                  <a:t>) divides the input space (feature vector space) into a collection of regions, each labeled by one class.</a:t>
                </a:r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8" t="-1185" r="-278" b="-8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Setting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16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76200" y="1676400"/>
                <a:ext cx="8915400" cy="4114800"/>
              </a:xfrm>
            </p:spPr>
            <p:txBody>
              <a:bodyPr/>
              <a:lstStyle/>
              <a:p>
                <a:r>
                  <a:rPr lang="en-US" sz="2400" dirty="0" smtClean="0"/>
                  <a:t>You have the training data set and you count what percentage of data come from a certain class.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Then we need the class-conditional density of </a:t>
                </a:r>
                <a:r>
                  <a:rPr lang="en-US" sz="2400" i="1" dirty="0"/>
                  <a:t>X</a:t>
                </a:r>
                <a:r>
                  <a:rPr lang="en-US" sz="2400" dirty="0"/>
                  <a:t>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This </a:t>
                </a:r>
                <a:r>
                  <a:rPr lang="en-US" sz="2400" dirty="0"/>
                  <a:t>is the </a:t>
                </a:r>
                <a:r>
                  <a:rPr lang="en-US" sz="2400" i="1" dirty="0" smtClean="0"/>
                  <a:t>density function </a:t>
                </a:r>
                <a:r>
                  <a:rPr lang="en-US" sz="2400" dirty="0"/>
                  <a:t>of </a:t>
                </a:r>
                <a:r>
                  <a:rPr lang="en-US" sz="2400" i="1" dirty="0"/>
                  <a:t>X</a:t>
                </a:r>
                <a:r>
                  <a:rPr lang="en-US" sz="2400" dirty="0"/>
                  <a:t> conditioned on the class </a:t>
                </a:r>
                <a:r>
                  <a:rPr lang="en-US" sz="2400" i="1" dirty="0"/>
                  <a:t>k</a:t>
                </a:r>
                <a:r>
                  <a:rPr lang="en-US" sz="2400" dirty="0"/>
                  <a:t>, or class </a:t>
                </a:r>
                <a:r>
                  <a:rPr lang="en-US" sz="2400" i="1" dirty="0" smtClean="0"/>
                  <a:t>G </a:t>
                </a:r>
                <a:r>
                  <a:rPr lang="en-US" sz="2400" dirty="0" smtClean="0"/>
                  <a:t>= </a:t>
                </a:r>
                <a:r>
                  <a:rPr lang="en-US" sz="2400" i="1" dirty="0"/>
                  <a:t>k </a:t>
                </a:r>
                <a:r>
                  <a:rPr lang="en-US" sz="2400" dirty="0"/>
                  <a:t>denoted by </a:t>
                </a:r>
                <a:r>
                  <a:rPr lang="en-US" sz="2400" i="1" dirty="0" err="1" smtClean="0"/>
                  <a:t>f</a:t>
                </a:r>
                <a:r>
                  <a:rPr lang="en-US" sz="2400" i="1" baseline="-25000" dirty="0" err="1" smtClean="0"/>
                  <a:t>k</a:t>
                </a:r>
                <a:r>
                  <a:rPr lang="en-US" sz="2400" dirty="0" smtClean="0"/>
                  <a:t>(</a:t>
                </a:r>
                <a:r>
                  <a:rPr lang="en-US" sz="2400" i="1" dirty="0" smtClean="0"/>
                  <a:t>x</a:t>
                </a:r>
                <a:r>
                  <a:rPr lang="en-US" sz="2400" dirty="0" smtClean="0"/>
                  <a:t>).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Note that </a:t>
                </a:r>
                <a:r>
                  <a:rPr lang="en-US" sz="2400" i="1" dirty="0" err="1" smtClean="0"/>
                  <a:t>f</a:t>
                </a:r>
                <a:r>
                  <a:rPr lang="en-US" sz="2400" i="1" baseline="-25000" dirty="0" err="1" smtClean="0"/>
                  <a:t>k</a:t>
                </a:r>
                <a:r>
                  <a:rPr lang="en-US" sz="2400" dirty="0" smtClean="0"/>
                  <a:t>(</a:t>
                </a:r>
                <a:r>
                  <a:rPr lang="en-US" sz="2400" i="1" dirty="0" smtClean="0"/>
                  <a:t>x</a:t>
                </a:r>
                <a:r>
                  <a:rPr lang="en-US" sz="2400" dirty="0" smtClean="0"/>
                  <a:t>) is relatively large if there is a high probability that an observation in the </a:t>
                </a:r>
                <a:r>
                  <a:rPr lang="en-US" sz="2400" i="1" dirty="0" err="1" smtClean="0"/>
                  <a:t>k</a:t>
                </a:r>
                <a:r>
                  <a:rPr lang="en-US" sz="2400" dirty="0" err="1" smtClean="0"/>
                  <a:t>th</a:t>
                </a:r>
                <a:r>
                  <a:rPr lang="en-US" sz="2400" dirty="0" smtClean="0"/>
                  <a:t> class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, and </a:t>
                </a:r>
                <a:r>
                  <a:rPr lang="en-US" sz="2400" i="1" dirty="0" err="1"/>
                  <a:t>f</a:t>
                </a:r>
                <a:r>
                  <a:rPr lang="en-US" sz="2400" i="1" baseline="-25000" dirty="0" err="1"/>
                  <a:t>k</a:t>
                </a:r>
                <a:r>
                  <a:rPr lang="en-US" sz="2400" dirty="0"/>
                  <a:t>(</a:t>
                </a:r>
                <a:r>
                  <a:rPr lang="en-US" sz="2400" i="1" dirty="0"/>
                  <a:t>x</a:t>
                </a:r>
                <a:r>
                  <a:rPr lang="en-US" sz="2400" dirty="0"/>
                  <a:t>) is relatively </a:t>
                </a:r>
                <a:r>
                  <a:rPr lang="en-US" sz="2400" dirty="0" smtClean="0"/>
                  <a:t>small if it is very unlikely that an observation in the </a:t>
                </a:r>
                <a:r>
                  <a:rPr lang="en-US" sz="2400" i="1" dirty="0" err="1" smtClean="0"/>
                  <a:t>k</a:t>
                </a:r>
                <a:r>
                  <a:rPr lang="en-US" sz="2400" dirty="0" err="1" smtClean="0"/>
                  <a:t>th</a:t>
                </a:r>
                <a:r>
                  <a:rPr lang="en-US" sz="2400" dirty="0" smtClean="0"/>
                  <a:t> class has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676400"/>
                <a:ext cx="8915400" cy="4114800"/>
              </a:xfrm>
              <a:blipFill rotWithShape="0">
                <a:blip r:embed="rId2"/>
                <a:stretch>
                  <a:fillRect l="-342" t="-1185" r="-958" b="-1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Discriminant Analysis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18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676400"/>
            <a:ext cx="8915400" cy="4114800"/>
          </a:xfrm>
        </p:spPr>
        <p:txBody>
          <a:bodyPr/>
          <a:lstStyle/>
          <a:p>
            <a:r>
              <a:rPr lang="en-US" sz="2400" dirty="0" smtClean="0"/>
              <a:t>According to the Bayes rule, we can now compute the </a:t>
            </a:r>
            <a:r>
              <a:rPr lang="en-US" sz="2400" i="1" dirty="0" smtClean="0"/>
              <a:t>posterior probability </a:t>
            </a:r>
            <a:r>
              <a:rPr lang="en-US" sz="2400" dirty="0" smtClean="0"/>
              <a:t>that an observation </a:t>
            </a:r>
            <a:r>
              <a:rPr lang="en-US" sz="2400" i="1" dirty="0" smtClean="0"/>
              <a:t>X</a:t>
            </a:r>
            <a:r>
              <a:rPr lang="en-US" sz="2400" dirty="0" smtClean="0"/>
              <a:t> = </a:t>
            </a:r>
            <a:r>
              <a:rPr lang="en-US" sz="2400" i="1" dirty="0" smtClean="0"/>
              <a:t>x</a:t>
            </a:r>
            <a:r>
              <a:rPr lang="en-US" sz="2400" dirty="0" smtClean="0"/>
              <a:t> belongs to the </a:t>
            </a:r>
            <a:r>
              <a:rPr lang="en-US" sz="2400" i="1" dirty="0" err="1" smtClean="0"/>
              <a:t>k</a:t>
            </a:r>
            <a:r>
              <a:rPr lang="en-US" sz="2400" dirty="0" err="1" smtClean="0"/>
              <a:t>th</a:t>
            </a:r>
            <a:r>
              <a:rPr lang="en-US" sz="2400" dirty="0" smtClean="0"/>
              <a:t> class: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This is a </a:t>
            </a:r>
            <a:r>
              <a:rPr lang="en-US" sz="2400" i="1" dirty="0" smtClean="0"/>
              <a:t>conditional</a:t>
            </a:r>
            <a:r>
              <a:rPr lang="en-US" sz="2400" dirty="0" smtClean="0"/>
              <a:t> probability of class </a:t>
            </a:r>
            <a:r>
              <a:rPr lang="en-US" sz="2400" i="1" dirty="0" smtClean="0"/>
              <a:t>G</a:t>
            </a:r>
            <a:r>
              <a:rPr lang="en-US" sz="2400" dirty="0" smtClean="0"/>
              <a:t> (or denoted </a:t>
            </a:r>
            <a:r>
              <a:rPr lang="en-US" sz="2400" i="1" dirty="0" smtClean="0"/>
              <a:t>Y</a:t>
            </a:r>
            <a:r>
              <a:rPr lang="en-US" sz="2400" dirty="0" smtClean="0"/>
              <a:t> in the book) given </a:t>
            </a:r>
            <a:r>
              <a:rPr lang="en-US" sz="2400" i="1" dirty="0" smtClean="0"/>
              <a:t>X</a:t>
            </a:r>
            <a:r>
              <a:rPr lang="en-US" sz="2400" dirty="0"/>
              <a:t> </a:t>
            </a:r>
            <a:r>
              <a:rPr lang="en-US" sz="2400" dirty="0" smtClean="0"/>
              <a:t>(the predictor value for that observation).</a:t>
            </a:r>
          </a:p>
          <a:p>
            <a:endParaRPr lang="en-US" sz="2400" dirty="0"/>
          </a:p>
          <a:p>
            <a:r>
              <a:rPr lang="en-US" sz="2400" dirty="0" smtClean="0"/>
              <a:t>By the Bayes rule for 0-1 loss: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Discriminant Analysis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2523464"/>
            <a:ext cx="4391025" cy="971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953000"/>
            <a:ext cx="3476625" cy="9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676400"/>
            <a:ext cx="8915400" cy="4114800"/>
          </a:xfrm>
        </p:spPr>
        <p:txBody>
          <a:bodyPr/>
          <a:lstStyle/>
          <a:p>
            <a:r>
              <a:rPr lang="en-US" sz="2400" dirty="0"/>
              <a:t>Notice that the denominator is identical no matter what class </a:t>
            </a:r>
            <a:r>
              <a:rPr lang="en-US" sz="2400" i="1" dirty="0"/>
              <a:t>k </a:t>
            </a:r>
            <a:r>
              <a:rPr lang="en-US" sz="2400" dirty="0"/>
              <a:t>you are using. </a:t>
            </a:r>
            <a:r>
              <a:rPr lang="en-US" sz="2400" dirty="0" smtClean="0"/>
              <a:t>Thus, </a:t>
            </a:r>
            <a:r>
              <a:rPr lang="en-US" sz="2400" dirty="0"/>
              <a:t>for maximization, it does </a:t>
            </a:r>
            <a:r>
              <a:rPr lang="en-US" sz="2400" dirty="0" smtClean="0"/>
              <a:t>not make </a:t>
            </a:r>
            <a:r>
              <a:rPr lang="en-US" sz="2400" dirty="0"/>
              <a:t>a difference in the choice of </a:t>
            </a:r>
            <a:r>
              <a:rPr lang="en-US" sz="2400" i="1" dirty="0"/>
              <a:t>k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i="1" dirty="0" smtClean="0"/>
              <a:t>maximum a posteriori </a:t>
            </a:r>
            <a:r>
              <a:rPr lang="en-US" sz="2400" dirty="0" smtClean="0"/>
              <a:t>rule (i.e. Bayes rule for 0-1 loss) is </a:t>
            </a:r>
            <a:r>
              <a:rPr lang="en-US" sz="2400" dirty="0"/>
              <a:t>essentially trying to maximize π</a:t>
            </a:r>
            <a:r>
              <a:rPr lang="en-US" sz="2400" i="1" baseline="-25000" dirty="0"/>
              <a:t>k</a:t>
            </a:r>
            <a:r>
              <a:rPr lang="en-US" sz="2400" i="1" dirty="0"/>
              <a:t> </a:t>
            </a:r>
            <a:r>
              <a:rPr lang="en-US" sz="2400" dirty="0"/>
              <a:t>times </a:t>
            </a:r>
            <a:r>
              <a:rPr lang="en-US" sz="2400" i="1" dirty="0" err="1" smtClean="0"/>
              <a:t>f</a:t>
            </a:r>
            <a:r>
              <a:rPr lang="en-US" sz="2400" i="1" baseline="-25000" dirty="0" err="1" smtClean="0"/>
              <a:t>k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 smtClean="0"/>
              <a:t>Note that the Bayes classifier, which classifies an observation to the class for which the posterior probability is largest, has the lowest possible error rate out of all classifiers.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Discriminant Analysis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29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Depending on which algorithms you use, you end up with different ways of </a:t>
            </a:r>
            <a:r>
              <a:rPr lang="en-US" sz="2400" i="1" dirty="0"/>
              <a:t>density estimation </a:t>
            </a:r>
            <a:r>
              <a:rPr lang="en-US" sz="2400" dirty="0"/>
              <a:t>within every class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In both </a:t>
            </a:r>
            <a:r>
              <a:rPr lang="en-US" sz="2400" b="1" dirty="0"/>
              <a:t>Linear Discriminant Analysis </a:t>
            </a:r>
            <a:r>
              <a:rPr lang="en-US" sz="2400" dirty="0"/>
              <a:t>(LDA) </a:t>
            </a:r>
            <a:r>
              <a:rPr lang="en-US" sz="2400" dirty="0" smtClean="0"/>
              <a:t>and </a:t>
            </a:r>
            <a:r>
              <a:rPr lang="en-US" sz="2400" b="1" dirty="0"/>
              <a:t>Quadratic Discriminant Analysis</a:t>
            </a:r>
            <a:r>
              <a:rPr lang="en-US" sz="2400" dirty="0"/>
              <a:t> (QDA</a:t>
            </a:r>
            <a:r>
              <a:rPr lang="en-US" sz="2400" dirty="0" smtClean="0"/>
              <a:t>), we </a:t>
            </a:r>
            <a:r>
              <a:rPr lang="en-US" sz="2400" dirty="0"/>
              <a:t>assume that every density within each class is a </a:t>
            </a:r>
            <a:r>
              <a:rPr lang="en-US" sz="2400" u="sng" dirty="0"/>
              <a:t>Gaussian</a:t>
            </a:r>
            <a:r>
              <a:rPr lang="en-US" sz="2400" dirty="0"/>
              <a:t> distribution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In LDA we assume those Gaussian distributions for different classes share the same covariance structure. </a:t>
            </a:r>
            <a:r>
              <a:rPr lang="en-US" sz="2400" dirty="0" smtClean="0"/>
              <a:t>In QDA, however, we do not </a:t>
            </a:r>
            <a:r>
              <a:rPr lang="en-US" sz="2400" dirty="0"/>
              <a:t>have such a constraint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Density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032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You can also use </a:t>
            </a:r>
            <a:r>
              <a:rPr lang="en-US" sz="2400" b="1" dirty="0"/>
              <a:t>general nonparametric density estimates</a:t>
            </a:r>
            <a:r>
              <a:rPr lang="en-US" sz="2400" dirty="0"/>
              <a:t>, for instance kernel estimates and </a:t>
            </a:r>
            <a:r>
              <a:rPr lang="en-US" sz="2400" dirty="0" smtClean="0"/>
              <a:t>histograms.</a:t>
            </a:r>
          </a:p>
          <a:p>
            <a:endParaRPr lang="en-US" sz="2400" b="1" dirty="0"/>
          </a:p>
          <a:p>
            <a:r>
              <a:rPr lang="en-US" sz="2400" b="1" dirty="0" smtClean="0"/>
              <a:t>Naive </a:t>
            </a:r>
            <a:r>
              <a:rPr lang="en-US" sz="2400" b="1" dirty="0"/>
              <a:t>Bayes</a:t>
            </a:r>
            <a:r>
              <a:rPr lang="en-US" sz="2400" dirty="0"/>
              <a:t>: assume each of the class densities are products of marginal densities, that is, all the variables </a:t>
            </a:r>
            <a:r>
              <a:rPr lang="en-US" sz="2400" dirty="0" smtClean="0"/>
              <a:t>are independent.</a:t>
            </a:r>
          </a:p>
          <a:p>
            <a:endParaRPr lang="en-US" sz="2400" dirty="0"/>
          </a:p>
          <a:p>
            <a:r>
              <a:rPr lang="en-US" sz="2400" dirty="0" smtClean="0"/>
              <a:t>In the well-known Naive Bayes algorithm, you </a:t>
            </a:r>
            <a:r>
              <a:rPr lang="en-US" sz="2400" dirty="0"/>
              <a:t>can </a:t>
            </a:r>
            <a:r>
              <a:rPr lang="en-US" sz="2400" dirty="0" smtClean="0"/>
              <a:t>separately estimate </a:t>
            </a:r>
            <a:r>
              <a:rPr lang="en-US" sz="2400" dirty="0"/>
              <a:t>the density </a:t>
            </a:r>
            <a:r>
              <a:rPr lang="en-US" sz="2400" dirty="0" smtClean="0"/>
              <a:t>(or probability mass function for discrete values of X) for </a:t>
            </a:r>
            <a:r>
              <a:rPr lang="en-US" sz="2400" dirty="0"/>
              <a:t>every dimension and then multiply them to get the joint </a:t>
            </a:r>
            <a:r>
              <a:rPr lang="en-US" sz="2400" dirty="0" smtClean="0"/>
              <a:t>density</a:t>
            </a:r>
            <a:r>
              <a:rPr lang="en-US" sz="2400" dirty="0"/>
              <a:t> </a:t>
            </a:r>
            <a:r>
              <a:rPr lang="en-US" sz="2400" dirty="0" smtClean="0"/>
              <a:t>(or joint probability mass function).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Density Estimation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7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LDA undertakes the same task as logistic regression in that it classifies data based on categorical variables.</a:t>
            </a:r>
          </a:p>
          <a:p>
            <a:endParaRPr lang="en-US" sz="2400" dirty="0"/>
          </a:p>
          <a:p>
            <a:r>
              <a:rPr lang="en-US" sz="2400" dirty="0" smtClean="0"/>
              <a:t>When the classes are well separated, the parameter estimates for the logistic regression model are surprisingly unstable, where LDA does not suffer from this problem.</a:t>
            </a:r>
          </a:p>
          <a:p>
            <a:endParaRPr lang="en-US" sz="2400" dirty="0"/>
          </a:p>
          <a:p>
            <a:r>
              <a:rPr lang="en-US" sz="2400" dirty="0"/>
              <a:t>Under </a:t>
            </a:r>
            <a:r>
              <a:rPr lang="en-US" sz="2400" dirty="0" smtClean="0"/>
              <a:t>LDA, </a:t>
            </a:r>
            <a:r>
              <a:rPr lang="en-US" sz="2400" dirty="0"/>
              <a:t>we assume that the density for </a:t>
            </a:r>
            <a:r>
              <a:rPr lang="en-US" sz="2400" i="1" dirty="0" smtClean="0"/>
              <a:t>X</a:t>
            </a:r>
            <a:r>
              <a:rPr lang="en-US" sz="2400" dirty="0" smtClean="0"/>
              <a:t> </a:t>
            </a:r>
            <a:r>
              <a:rPr lang="en-US" sz="2400" dirty="0"/>
              <a:t>given every class </a:t>
            </a:r>
            <a:r>
              <a:rPr lang="en-US" sz="2400" i="1" dirty="0"/>
              <a:t>k </a:t>
            </a:r>
            <a:r>
              <a:rPr lang="en-US" sz="2400" dirty="0"/>
              <a:t>is following a Gaussian </a:t>
            </a:r>
            <a:r>
              <a:rPr lang="en-US" sz="2400" dirty="0" smtClean="0"/>
              <a:t>distribution.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Discriminant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359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The following is the density formula for a multivariate Gaussian distribution: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i="1" dirty="0" smtClean="0"/>
                  <a:t>p</a:t>
                </a:r>
                <a:r>
                  <a:rPr lang="en-US" sz="2400" dirty="0" smtClean="0"/>
                  <a:t> is the dimension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 is the covariance matrix.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This involves the square root of the determinant of this matrix. In </a:t>
                </a:r>
                <a:r>
                  <a:rPr lang="en-US" sz="2400" dirty="0" smtClean="0"/>
                  <a:t>this case</a:t>
                </a:r>
                <a:r>
                  <a:rPr lang="en-US" sz="2400" dirty="0"/>
                  <a:t>, we are doing matrix multiplication.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The </a:t>
                </a:r>
                <a:r>
                  <a:rPr lang="en-US" sz="2400" dirty="0"/>
                  <a:t>vector </a:t>
                </a:r>
                <a:r>
                  <a:rPr lang="en-US" sz="2400" i="1" dirty="0"/>
                  <a:t>x </a:t>
                </a:r>
                <a:r>
                  <a:rPr lang="en-US" sz="2400" dirty="0"/>
                  <a:t>and the mean vector </a:t>
                </a:r>
                <a:r>
                  <a:rPr lang="en-US" sz="2400" dirty="0" err="1"/>
                  <a:t>μ</a:t>
                </a:r>
                <a:r>
                  <a:rPr lang="en-US" sz="2400" i="1" baseline="-25000" dirty="0" err="1"/>
                  <a:t>k</a:t>
                </a:r>
                <a:r>
                  <a:rPr lang="en-US" sz="2400" i="1" dirty="0"/>
                  <a:t> </a:t>
                </a:r>
                <a:r>
                  <a:rPr lang="en-US" sz="2400" dirty="0"/>
                  <a:t>are both column vectors.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3" t="-1185" b="-6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2" y="2385235"/>
            <a:ext cx="53244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74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For LDA, the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In </a:t>
                </a:r>
                <a:r>
                  <a:rPr lang="en-US" sz="2400" dirty="0"/>
                  <a:t>LDA, </a:t>
                </a:r>
                <a:r>
                  <a:rPr lang="en-US" sz="2400" dirty="0" smtClean="0"/>
                  <a:t>you </a:t>
                </a:r>
                <a:r>
                  <a:rPr lang="en-US" sz="2400" dirty="0"/>
                  <a:t>simply assume for different </a:t>
                </a:r>
                <a:r>
                  <a:rPr lang="en-US" sz="2400" i="1" dirty="0"/>
                  <a:t>k </a:t>
                </a:r>
                <a:r>
                  <a:rPr lang="en-US" sz="2400" dirty="0"/>
                  <a:t>that the covariance matrix is identical.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By </a:t>
                </a:r>
                <a:r>
                  <a:rPr lang="en-US" sz="2400" dirty="0"/>
                  <a:t>making </a:t>
                </a:r>
                <a:r>
                  <a:rPr lang="en-US" sz="2400" dirty="0" smtClean="0"/>
                  <a:t>this assumption</a:t>
                </a:r>
                <a:r>
                  <a:rPr lang="en-US" sz="2400" dirty="0"/>
                  <a:t>, the classifier becomes linear. The only difference from </a:t>
                </a:r>
                <a:r>
                  <a:rPr lang="en-US" sz="2400" dirty="0" smtClean="0"/>
                  <a:t>QDA is </a:t>
                </a:r>
                <a:r>
                  <a:rPr lang="en-US" sz="2400" dirty="0"/>
                  <a:t>that we do </a:t>
                </a:r>
                <a:r>
                  <a:rPr lang="en-US" sz="2400" dirty="0" smtClean="0"/>
                  <a:t>not assume </a:t>
                </a:r>
                <a:r>
                  <a:rPr lang="en-US" sz="2400" dirty="0"/>
                  <a:t>that the covariance matrix is identical for different classes. </a:t>
                </a:r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For </a:t>
                </a:r>
                <a:r>
                  <a:rPr lang="en-US" sz="2400" dirty="0"/>
                  <a:t>QDA, the decision boundary is determined by </a:t>
                </a:r>
                <a:r>
                  <a:rPr lang="en-US" sz="2400" dirty="0" smtClean="0"/>
                  <a:t>a quadratic </a:t>
                </a:r>
                <a:r>
                  <a:rPr lang="en-US" sz="2400" dirty="0"/>
                  <a:t>function.</a:t>
                </a:r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8" t="-1185" r="-1253" b="-1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33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Since the covariance matrix determines the shape of the Gaussian density, in LDA, the Gaussian densities for </a:t>
            </a:r>
            <a:r>
              <a:rPr lang="en-US" sz="2400" dirty="0" smtClean="0"/>
              <a:t>different classes </a:t>
            </a:r>
            <a:r>
              <a:rPr lang="en-US" sz="2400" dirty="0"/>
              <a:t>have the same shape, but are shifted versions of each other (different mean vectors).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63" y="4074318"/>
            <a:ext cx="2847882" cy="2245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62" y="2859340"/>
            <a:ext cx="2809875" cy="2134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37" y="4114800"/>
            <a:ext cx="2719387" cy="22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10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For the moment, we will assume that we already have the covariance matrix for every class.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terms of optimal classification, Bayes </a:t>
            </a:r>
            <a:r>
              <a:rPr lang="en-US" sz="2400" dirty="0"/>
              <a:t>rule says that we should pick a class that has the maximum posterior probability given the feature vector </a:t>
            </a:r>
            <a:r>
              <a:rPr lang="en-US" sz="2400" i="1" dirty="0"/>
              <a:t>X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If we are </a:t>
            </a:r>
            <a:r>
              <a:rPr lang="en-US" sz="2400" dirty="0"/>
              <a:t>using the generative modeling </a:t>
            </a:r>
            <a:r>
              <a:rPr lang="en-US" sz="2400" dirty="0" smtClean="0"/>
              <a:t>approach, </a:t>
            </a:r>
            <a:r>
              <a:rPr lang="en-US" sz="2400" dirty="0"/>
              <a:t>this is equivalent to maximizing the product of the prior and the within </a:t>
            </a:r>
            <a:r>
              <a:rPr lang="en-US" sz="2400" dirty="0" smtClean="0"/>
              <a:t>class density</a:t>
            </a:r>
            <a:r>
              <a:rPr lang="en-US" sz="2400" dirty="0"/>
              <a:t>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5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For each plot, the feature vector space is divided into three pieces, each assigned with a particular class.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Setting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251"/>
          <a:stretch/>
        </p:blipFill>
        <p:spPr>
          <a:xfrm>
            <a:off x="587192" y="2514600"/>
            <a:ext cx="812201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4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Since the log function is an increasing function, the maximization is equivalent because whatever gives you the </a:t>
            </a:r>
            <a:r>
              <a:rPr lang="en-US" sz="2400" dirty="0" smtClean="0"/>
              <a:t>maximum should </a:t>
            </a:r>
            <a:r>
              <a:rPr lang="en-US" sz="2400" dirty="0"/>
              <a:t>also give you a maximum under a log function.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Thus, </a:t>
            </a:r>
            <a:r>
              <a:rPr lang="en-US" sz="2400" dirty="0"/>
              <a:t>we plug in the density of the Gaussian distribution </a:t>
            </a:r>
            <a:r>
              <a:rPr lang="en-US" sz="2400" dirty="0" smtClean="0"/>
              <a:t>assuming common </a:t>
            </a:r>
            <a:r>
              <a:rPr lang="en-US" sz="2400" dirty="0"/>
              <a:t>covariance and then multiplying the prior </a:t>
            </a:r>
            <a:r>
              <a:rPr lang="en-US" sz="2400" dirty="0" smtClean="0"/>
              <a:t>probabilities: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78" y="4189231"/>
            <a:ext cx="6065043" cy="2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Note that:</a:t>
            </a:r>
          </a:p>
          <a:p>
            <a:endParaRPr lang="en-US" sz="2400" dirty="0"/>
          </a:p>
          <a:p>
            <a:r>
              <a:rPr lang="en-US" sz="2400" dirty="0" smtClean="0"/>
              <a:t>After simplification, we obtain the Bayes classifier: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Given any </a:t>
            </a:r>
            <a:r>
              <a:rPr lang="en-US" sz="2400" i="1" dirty="0"/>
              <a:t>x</a:t>
            </a:r>
            <a:r>
              <a:rPr lang="en-US" sz="2400" dirty="0"/>
              <a:t>, you simply plug into this formula and see which </a:t>
            </a:r>
            <a:r>
              <a:rPr lang="en-US" sz="2400" i="1" dirty="0"/>
              <a:t>k </a:t>
            </a:r>
            <a:r>
              <a:rPr lang="en-US" sz="2400" dirty="0"/>
              <a:t>maximizes this.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Usually the number </a:t>
            </a:r>
            <a:r>
              <a:rPr lang="en-US" sz="2400" dirty="0"/>
              <a:t>of classes is pretty small, and very often only two </a:t>
            </a:r>
            <a:r>
              <a:rPr lang="en-US" sz="2400" dirty="0" smtClean="0"/>
              <a:t>classes, so an </a:t>
            </a:r>
            <a:r>
              <a:rPr lang="en-US" sz="2400" dirty="0"/>
              <a:t>exhaustive search over the classes </a:t>
            </a:r>
            <a:r>
              <a:rPr lang="en-US" sz="2400" dirty="0" smtClean="0"/>
              <a:t>is effective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00200"/>
            <a:ext cx="6362700" cy="654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103491"/>
            <a:ext cx="69342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61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LDA provides a linear boundary because the quadratic term is dropped.</a:t>
            </a:r>
          </a:p>
          <a:p>
            <a:endParaRPr lang="en-US" sz="2400" dirty="0"/>
          </a:p>
          <a:p>
            <a:r>
              <a:rPr lang="en-US" sz="2400" dirty="0" smtClean="0"/>
              <a:t>Thus, we define the </a:t>
            </a:r>
            <a:r>
              <a:rPr lang="en-US" sz="2400" u="sng" dirty="0" smtClean="0"/>
              <a:t>linear</a:t>
            </a:r>
            <a:r>
              <a:rPr lang="en-US" sz="2400" dirty="0" smtClean="0"/>
              <a:t> discriminant function as: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decision boundary between class </a:t>
            </a:r>
            <a:r>
              <a:rPr lang="en-US" sz="2400" i="1" dirty="0" smtClean="0"/>
              <a:t>k</a:t>
            </a:r>
            <a:r>
              <a:rPr lang="en-US" sz="2400" dirty="0" smtClean="0"/>
              <a:t> and </a:t>
            </a:r>
            <a:r>
              <a:rPr lang="en-US" sz="2400" i="1" dirty="0" smtClean="0"/>
              <a:t>l</a:t>
            </a:r>
            <a:r>
              <a:rPr lang="en-US" sz="2400" dirty="0" smtClean="0"/>
              <a:t> is</a:t>
            </a:r>
          </a:p>
          <a:p>
            <a:pPr marL="0" indent="0">
              <a:buNone/>
            </a:pPr>
            <a:r>
              <a:rPr lang="en-US" sz="2400" dirty="0" smtClean="0"/>
              <a:t>or equivalently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3429000"/>
            <a:ext cx="5476875" cy="140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27" y="5128435"/>
            <a:ext cx="2390775" cy="485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545293"/>
            <a:ext cx="6057900" cy="4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binary </a:t>
            </a:r>
            <a:r>
              <a:rPr lang="en-US" sz="2400" dirty="0" smtClean="0"/>
              <a:t>classification, </a:t>
            </a:r>
            <a:r>
              <a:rPr lang="en-US" sz="2400" dirty="0"/>
              <a:t>for instance if we let (</a:t>
            </a:r>
            <a:r>
              <a:rPr lang="en-US" sz="2400" i="1" dirty="0"/>
              <a:t>k </a:t>
            </a:r>
            <a:r>
              <a:rPr lang="en-US" sz="2400" dirty="0" smtClean="0"/>
              <a:t>= 1</a:t>
            </a:r>
            <a:r>
              <a:rPr lang="en-US" sz="2400" dirty="0"/>
              <a:t>, </a:t>
            </a:r>
            <a:r>
              <a:rPr lang="en-US" sz="2400" i="1" dirty="0"/>
              <a:t>l </a:t>
            </a:r>
            <a:r>
              <a:rPr lang="en-US" sz="2400" dirty="0" smtClean="0"/>
              <a:t>= 2), </a:t>
            </a:r>
            <a:r>
              <a:rPr lang="en-US" sz="2400" dirty="0"/>
              <a:t>then we would define constant </a:t>
            </a:r>
            <a:r>
              <a:rPr lang="en-US" sz="2400" i="1" dirty="0"/>
              <a:t>a</a:t>
            </a:r>
            <a:r>
              <a:rPr lang="en-US" sz="2400" baseline="-25000" dirty="0"/>
              <a:t>0</a:t>
            </a:r>
            <a:r>
              <a:rPr lang="en-US" sz="2400" dirty="0"/>
              <a:t>, </a:t>
            </a:r>
            <a:r>
              <a:rPr lang="en-US" sz="2400" dirty="0" smtClean="0"/>
              <a:t>where </a:t>
            </a:r>
            <a:r>
              <a:rPr lang="en-US" sz="2400" dirty="0"/>
              <a:t>π</a:t>
            </a:r>
            <a:r>
              <a:rPr lang="en-US" sz="2400" baseline="-25000" dirty="0"/>
              <a:t>1</a:t>
            </a:r>
            <a:r>
              <a:rPr lang="en-US" sz="2400" dirty="0"/>
              <a:t> and π</a:t>
            </a:r>
            <a:r>
              <a:rPr lang="en-US" sz="2400" baseline="-25000" dirty="0"/>
              <a:t>2</a:t>
            </a:r>
            <a:r>
              <a:rPr lang="en-US" sz="2400" dirty="0"/>
              <a:t> are prior probabilities for the two classes and μ</a:t>
            </a:r>
            <a:r>
              <a:rPr lang="en-US" sz="2400" baseline="-25000" dirty="0"/>
              <a:t>1</a:t>
            </a:r>
            <a:r>
              <a:rPr lang="en-US" sz="2400" dirty="0"/>
              <a:t> and μ</a:t>
            </a:r>
            <a:r>
              <a:rPr lang="en-US" sz="2400" baseline="-25000" dirty="0"/>
              <a:t>2</a:t>
            </a:r>
            <a:r>
              <a:rPr lang="en-US" sz="2400" dirty="0"/>
              <a:t> are mean vectors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Define:</a:t>
            </a:r>
          </a:p>
          <a:p>
            <a:r>
              <a:rPr lang="en-US" sz="2400" dirty="0" smtClean="0"/>
              <a:t>Define:</a:t>
            </a:r>
          </a:p>
          <a:p>
            <a:endParaRPr lang="en-US" sz="2400" dirty="0"/>
          </a:p>
          <a:p>
            <a:r>
              <a:rPr lang="en-US" sz="2400" dirty="0" smtClean="0"/>
              <a:t>Classify to class 1 if			or to class 2 otherwise. 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99" y="3282801"/>
            <a:ext cx="53340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72" y="3735569"/>
            <a:ext cx="4124325" cy="428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15" y="4649301"/>
            <a:ext cx="25336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35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For example: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We have two classes and we know the within class density. The marginal density is simply the weighted sum of the </a:t>
            </a:r>
            <a:r>
              <a:rPr lang="en-US" sz="2400" dirty="0" smtClean="0"/>
              <a:t>within class </a:t>
            </a:r>
            <a:r>
              <a:rPr lang="en-US" sz="2400" dirty="0"/>
              <a:t>densities, where the weights are the prior probabilities.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2700810"/>
            <a:ext cx="4876800" cy="1388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12334"/>
            <a:ext cx="3664946" cy="2950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200" y="172694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048000" y="2068072"/>
            <a:ext cx="1219200" cy="7513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56197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Because we have equal weights and because </a:t>
            </a:r>
            <a:r>
              <a:rPr lang="en-US" sz="2400" dirty="0" smtClean="0"/>
              <a:t>the covariance </a:t>
            </a:r>
            <a:r>
              <a:rPr lang="en-US" sz="2400" dirty="0"/>
              <a:t>matrix two classes are identical, we get these symmetric lines in the contour plot.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black diagonal line </a:t>
            </a:r>
            <a:r>
              <a:rPr lang="en-US" sz="2400" dirty="0" smtClean="0"/>
              <a:t>is the </a:t>
            </a:r>
            <a:r>
              <a:rPr lang="en-US" sz="2400" dirty="0"/>
              <a:t>decision boundary for the two classes.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If </a:t>
            </a:r>
            <a:r>
              <a:rPr lang="en-US" sz="2400" dirty="0"/>
              <a:t>you are given an </a:t>
            </a:r>
            <a:r>
              <a:rPr lang="en-US" sz="2400" i="1" dirty="0"/>
              <a:t>x</a:t>
            </a:r>
            <a:r>
              <a:rPr lang="en-US" sz="2400" dirty="0"/>
              <a:t>, if it is above the line we would be </a:t>
            </a:r>
            <a:r>
              <a:rPr lang="en-US" sz="2400" dirty="0" smtClean="0"/>
              <a:t>classifying this </a:t>
            </a:r>
            <a:r>
              <a:rPr lang="en-US" sz="2400" i="1" dirty="0"/>
              <a:t>x </a:t>
            </a:r>
            <a:r>
              <a:rPr lang="en-US" sz="2400" dirty="0"/>
              <a:t>into the first-class. If it is below the line, it would be classified into the second </a:t>
            </a:r>
            <a:r>
              <a:rPr lang="en-US" sz="2400" dirty="0" smtClean="0"/>
              <a:t>class.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45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this example, we assumed </a:t>
            </a:r>
            <a:r>
              <a:rPr lang="en-US" sz="2400" dirty="0"/>
              <a:t>that we have the prior probabilities for the classes and we also had the </a:t>
            </a:r>
            <a:r>
              <a:rPr lang="en-US" sz="2400" dirty="0" smtClean="0"/>
              <a:t>within class </a:t>
            </a:r>
            <a:r>
              <a:rPr lang="en-US" sz="2400" dirty="0"/>
              <a:t>densities given to us.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practice, however, we do not have this. All we have is a </a:t>
            </a:r>
            <a:r>
              <a:rPr lang="en-US" sz="2400" dirty="0"/>
              <a:t>set of </a:t>
            </a:r>
            <a:r>
              <a:rPr lang="en-US" sz="2400" dirty="0" smtClean="0"/>
              <a:t>training data.</a:t>
            </a:r>
          </a:p>
          <a:p>
            <a:endParaRPr lang="en-US" sz="2400" dirty="0"/>
          </a:p>
          <a:p>
            <a:r>
              <a:rPr lang="en-US" sz="2400" dirty="0" smtClean="0"/>
              <a:t>Thus, how do we find the π</a:t>
            </a:r>
            <a:r>
              <a:rPr lang="en-US" sz="2400" i="1" baseline="-25000" dirty="0" smtClean="0"/>
              <a:t>k</a:t>
            </a:r>
            <a:r>
              <a:rPr lang="en-US" sz="2400" i="1" dirty="0" smtClean="0"/>
              <a:t>’s </a:t>
            </a:r>
            <a:r>
              <a:rPr lang="en-US" sz="2400" dirty="0" smtClean="0"/>
              <a:t>and the </a:t>
            </a:r>
            <a:r>
              <a:rPr lang="en-US" sz="2400" i="1" dirty="0" err="1" smtClean="0"/>
              <a:t>f</a:t>
            </a:r>
            <a:r>
              <a:rPr lang="en-US" sz="2400" i="1" baseline="-25000" dirty="0" err="1" smtClean="0"/>
              <a:t>k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 smtClean="0"/>
              <a:t>)?</a:t>
            </a:r>
          </a:p>
          <a:p>
            <a:endParaRPr lang="en-US" sz="2400" dirty="0"/>
          </a:p>
          <a:p>
            <a:r>
              <a:rPr lang="en-US" sz="2400" dirty="0"/>
              <a:t>We need to estimate the Gaussian </a:t>
            </a:r>
            <a:r>
              <a:rPr lang="en-US" sz="2400" dirty="0" smtClean="0"/>
              <a:t>distribution!!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84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Here is the formula for estimating the π</a:t>
            </a:r>
            <a:r>
              <a:rPr lang="en-US" sz="2400" i="1" baseline="-25000" dirty="0"/>
              <a:t>k</a:t>
            </a:r>
            <a:r>
              <a:rPr lang="en-US" sz="2400" i="1" dirty="0"/>
              <a:t> </a:t>
            </a:r>
            <a:r>
              <a:rPr lang="en-US" sz="2400" dirty="0"/>
              <a:t>'s and the parameters in </a:t>
            </a:r>
            <a:r>
              <a:rPr lang="en-US" sz="2400" dirty="0" smtClean="0"/>
              <a:t>the Gaussian </a:t>
            </a:r>
            <a:r>
              <a:rPr lang="en-US" sz="2400" dirty="0"/>
              <a:t>distributions.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formula below is actually the maximum likelihood estimator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where </a:t>
            </a:r>
            <a:r>
              <a:rPr lang="en-US" sz="2400" i="1" dirty="0" err="1" smtClean="0"/>
              <a:t>N</a:t>
            </a:r>
            <a:r>
              <a:rPr lang="en-US" sz="2400" i="1" baseline="-25000" dirty="0" err="1" smtClean="0"/>
              <a:t>k</a:t>
            </a:r>
            <a:r>
              <a:rPr lang="en-US" sz="2400" dirty="0" smtClean="0"/>
              <a:t> is the number </a:t>
            </a:r>
            <a:r>
              <a:rPr lang="en-US" sz="2400" dirty="0"/>
              <a:t>of class-</a:t>
            </a:r>
            <a:r>
              <a:rPr lang="en-US" sz="2400" i="1" dirty="0"/>
              <a:t>k </a:t>
            </a:r>
            <a:r>
              <a:rPr lang="en-US" sz="2400" dirty="0"/>
              <a:t>samples and </a:t>
            </a:r>
            <a:r>
              <a:rPr lang="en-US" sz="2400" i="1" dirty="0"/>
              <a:t>N </a:t>
            </a:r>
            <a:r>
              <a:rPr lang="en-US" sz="2400" dirty="0"/>
              <a:t>is the total number of points in the training data.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To get </a:t>
            </a:r>
            <a:r>
              <a:rPr lang="en-US" sz="2400" dirty="0"/>
              <a:t>the prior probabilities for class </a:t>
            </a:r>
            <a:r>
              <a:rPr lang="en-US" sz="2400" i="1" dirty="0"/>
              <a:t>k</a:t>
            </a:r>
            <a:r>
              <a:rPr lang="en-US" sz="2400" dirty="0"/>
              <a:t>, </a:t>
            </a:r>
            <a:r>
              <a:rPr lang="en-US" sz="2400" dirty="0" smtClean="0"/>
              <a:t>we simply </a:t>
            </a:r>
            <a:r>
              <a:rPr lang="en-US" sz="2400" dirty="0"/>
              <a:t>count the frequency of data points in class </a:t>
            </a:r>
            <a:r>
              <a:rPr lang="en-US" sz="2400" i="1" dirty="0"/>
              <a:t>k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3351031"/>
            <a:ext cx="16383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6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mean vector for every class is also simple. </a:t>
            </a:r>
            <a:r>
              <a:rPr lang="en-US" sz="2400" dirty="0" smtClean="0"/>
              <a:t>We take </a:t>
            </a:r>
            <a:r>
              <a:rPr lang="en-US" sz="2400" dirty="0"/>
              <a:t>all of the data points in a given class and compute </a:t>
            </a:r>
            <a:r>
              <a:rPr lang="en-US" sz="2400" dirty="0" smtClean="0"/>
              <a:t>the sample </a:t>
            </a:r>
            <a:r>
              <a:rPr lang="en-US" sz="2400" dirty="0"/>
              <a:t>mean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covariance matrix formula looks slightly complicated. The reason is because we have to get a </a:t>
            </a:r>
            <a:r>
              <a:rPr lang="en-US" sz="2400" dirty="0" smtClean="0"/>
              <a:t>common covariance </a:t>
            </a:r>
            <a:r>
              <a:rPr lang="en-US" sz="2400" dirty="0"/>
              <a:t>matrix for all of the classes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First, we divide </a:t>
            </a:r>
            <a:r>
              <a:rPr lang="en-US" sz="2400" dirty="0"/>
              <a:t>the data points in two given classes according to the given labels.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2482701"/>
            <a:ext cx="227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06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If we were looking at class </a:t>
            </a:r>
            <a:r>
              <a:rPr lang="en-US" sz="2400" i="1" dirty="0"/>
              <a:t>k</a:t>
            </a:r>
            <a:r>
              <a:rPr lang="en-US" sz="2400" dirty="0"/>
              <a:t>, for every point we subtract the corresponding mean which we computed earlier. </a:t>
            </a:r>
            <a:r>
              <a:rPr lang="en-US" sz="2400" dirty="0" smtClean="0"/>
              <a:t>Then multiply </a:t>
            </a:r>
            <a:r>
              <a:rPr lang="en-US" sz="2400" dirty="0"/>
              <a:t>its transpose.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Remember </a:t>
            </a:r>
            <a:r>
              <a:rPr lang="en-US" sz="2400" i="1" dirty="0"/>
              <a:t>x </a:t>
            </a:r>
            <a:r>
              <a:rPr lang="en-US" sz="2400" dirty="0"/>
              <a:t>is a column vector, therefore if we have a column vector multiplied by a row </a:t>
            </a:r>
            <a:r>
              <a:rPr lang="en-US" sz="2400" dirty="0" smtClean="0"/>
              <a:t>vector, we </a:t>
            </a:r>
            <a:r>
              <a:rPr lang="en-US" sz="2400" dirty="0"/>
              <a:t>get a square matrix, which is what we need.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4432002"/>
            <a:ext cx="60674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4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The </a:t>
                </a:r>
                <a:r>
                  <a:rPr lang="en-US" sz="2400" i="1" dirty="0" smtClean="0"/>
                  <a:t>classification error rate </a:t>
                </a:r>
                <a:r>
                  <a:rPr lang="en-US" sz="2400" dirty="0" smtClean="0"/>
                  <a:t>is the number of observations that are misclassified over the sample size:</a:t>
                </a:r>
              </a:p>
              <a:p>
                <a:pPr marL="0" indent="0" algn="ctr">
                  <a:buNone/>
                </a:pP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and 0 otherwise.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 smtClean="0"/>
                  <a:t>For binary classification 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 smtClean="0"/>
                  <a:t> be a 0-1 vector of the predicted class labels and </a:t>
                </a:r>
                <a:r>
                  <a:rPr lang="en-US" sz="2400" i="1" dirty="0" smtClean="0"/>
                  <a:t>Y</a:t>
                </a:r>
                <a:r>
                  <a:rPr lang="en-US" sz="2400" dirty="0" smtClean="0"/>
                  <a:t> be a 0-1 vector of the observed class labels.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3" t="-1185" r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Error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02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First, we do the summation within every class </a:t>
            </a:r>
            <a:r>
              <a:rPr lang="en-US" sz="2400" i="1" dirty="0"/>
              <a:t>k</a:t>
            </a:r>
            <a:r>
              <a:rPr lang="en-US" sz="2400" dirty="0"/>
              <a:t>, then we have the sum over all of the classes. </a:t>
            </a:r>
            <a:r>
              <a:rPr lang="en-US" sz="2400" dirty="0" smtClean="0"/>
              <a:t>Next</a:t>
            </a:r>
            <a:r>
              <a:rPr lang="en-US" sz="2400" dirty="0"/>
              <a:t>, we normalize by </a:t>
            </a:r>
            <a:r>
              <a:rPr lang="en-US" sz="2400" dirty="0" smtClean="0"/>
              <a:t>the scalar </a:t>
            </a:r>
            <a:r>
              <a:rPr lang="en-US" sz="2400" dirty="0"/>
              <a:t>quantity, </a:t>
            </a:r>
            <a:r>
              <a:rPr lang="en-US" sz="2400" i="1" dirty="0"/>
              <a:t>N </a:t>
            </a:r>
            <a:r>
              <a:rPr lang="en-US" sz="2400" dirty="0"/>
              <a:t>- </a:t>
            </a:r>
            <a:r>
              <a:rPr lang="en-US" sz="2400" i="1" dirty="0"/>
              <a:t>K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When </a:t>
            </a:r>
            <a:r>
              <a:rPr lang="en-US" sz="2400" dirty="0"/>
              <a:t>we fit a </a:t>
            </a:r>
            <a:r>
              <a:rPr lang="en-US" sz="2400" dirty="0" smtClean="0"/>
              <a:t>MLE </a:t>
            </a:r>
            <a:r>
              <a:rPr lang="en-US" sz="2400" dirty="0"/>
              <a:t>it should be divided by </a:t>
            </a:r>
            <a:r>
              <a:rPr lang="en-US" sz="2400" i="1" dirty="0"/>
              <a:t>N</a:t>
            </a:r>
            <a:r>
              <a:rPr lang="en-US" sz="2400" dirty="0"/>
              <a:t>, but if it is divided by </a:t>
            </a:r>
            <a:r>
              <a:rPr lang="en-US" sz="2400" i="1" dirty="0"/>
              <a:t>N </a:t>
            </a:r>
            <a:r>
              <a:rPr lang="en-US" sz="2400" dirty="0"/>
              <a:t>– </a:t>
            </a:r>
            <a:r>
              <a:rPr lang="en-US" sz="2400" i="1" dirty="0" smtClean="0"/>
              <a:t>K, </a:t>
            </a:r>
            <a:r>
              <a:rPr lang="en-US" sz="2400" dirty="0" smtClean="0"/>
              <a:t>we </a:t>
            </a:r>
            <a:r>
              <a:rPr lang="en-US" sz="2400" dirty="0"/>
              <a:t>get an </a:t>
            </a:r>
            <a:r>
              <a:rPr lang="en-US" sz="2400" i="1" dirty="0"/>
              <a:t>unbiased estimator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Remember</a:t>
            </a:r>
            <a:r>
              <a:rPr lang="en-US" sz="2400" dirty="0"/>
              <a:t>, </a:t>
            </a:r>
            <a:r>
              <a:rPr lang="en-US" sz="2400" i="1" dirty="0"/>
              <a:t>K </a:t>
            </a:r>
            <a:r>
              <a:rPr lang="en-US" sz="2400" dirty="0"/>
              <a:t>is the number of classes. So, when </a:t>
            </a:r>
            <a:r>
              <a:rPr lang="en-US" sz="2400" i="1" dirty="0"/>
              <a:t>N </a:t>
            </a:r>
            <a:r>
              <a:rPr lang="en-US" sz="2400" dirty="0"/>
              <a:t>is large, the difference between </a:t>
            </a:r>
            <a:r>
              <a:rPr lang="en-US" sz="2400" i="1" dirty="0" smtClean="0"/>
              <a:t>N</a:t>
            </a:r>
            <a:r>
              <a:rPr lang="en-US" sz="2400" dirty="0" smtClean="0"/>
              <a:t> and </a:t>
            </a:r>
            <a:r>
              <a:rPr lang="en-US" sz="2400" i="1" dirty="0"/>
              <a:t>N </a:t>
            </a:r>
            <a:r>
              <a:rPr lang="en-US" sz="2400" dirty="0"/>
              <a:t>- </a:t>
            </a:r>
            <a:r>
              <a:rPr lang="en-US" sz="2400" i="1" dirty="0"/>
              <a:t>K </a:t>
            </a:r>
            <a:r>
              <a:rPr lang="en-US" sz="2400" dirty="0"/>
              <a:t>is pretty small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Note that </a:t>
            </a:r>
            <a:r>
              <a:rPr lang="en-US" sz="2400" i="1" dirty="0"/>
              <a:t>x</a:t>
            </a:r>
            <a:r>
              <a:rPr lang="en-US" sz="2400" baseline="30000" dirty="0"/>
              <a:t>(</a:t>
            </a:r>
            <a:r>
              <a:rPr lang="en-US" sz="2400" i="1" baseline="30000" dirty="0" err="1"/>
              <a:t>i</a:t>
            </a:r>
            <a:r>
              <a:rPr lang="en-US" sz="2400" baseline="30000" dirty="0"/>
              <a:t>) </a:t>
            </a:r>
            <a:r>
              <a:rPr lang="en-US" sz="2400" dirty="0"/>
              <a:t>denotes the </a:t>
            </a:r>
            <a:r>
              <a:rPr lang="en-US" sz="2400" i="1" dirty="0" err="1"/>
              <a:t>i</a:t>
            </a:r>
            <a:r>
              <a:rPr lang="en-US" sz="2400" dirty="0" err="1"/>
              <a:t>th</a:t>
            </a:r>
            <a:r>
              <a:rPr lang="en-US" sz="2400" dirty="0"/>
              <a:t> sample vector.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Discriminant Analysis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59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4114800"/>
          </a:xfrm>
        </p:spPr>
        <p:txBody>
          <a:bodyPr/>
          <a:lstStyle/>
          <a:p>
            <a:r>
              <a:rPr lang="en-US" sz="2400" dirty="0"/>
              <a:t>Suppose we have only one predictor (</a:t>
            </a:r>
            <a:r>
              <a:rPr lang="en-US" sz="2400" i="1" dirty="0"/>
              <a:t>p</a:t>
            </a:r>
            <a:r>
              <a:rPr lang="en-US" sz="2400" dirty="0"/>
              <a:t> = 1</a:t>
            </a:r>
            <a:r>
              <a:rPr lang="en-US" sz="2400" dirty="0" smtClean="0"/>
              <a:t>), and two </a:t>
            </a:r>
            <a:r>
              <a:rPr lang="en-US" sz="2400" dirty="0"/>
              <a:t>normal density </a:t>
            </a:r>
            <a:r>
              <a:rPr lang="en-US" sz="2400" dirty="0" smtClean="0"/>
              <a:t>functions </a:t>
            </a:r>
            <a:r>
              <a:rPr lang="en-US" sz="2400" i="1" dirty="0"/>
              <a:t>f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and </a:t>
            </a:r>
            <a:r>
              <a:rPr lang="en-US" sz="2400" i="1" dirty="0"/>
              <a:t>f</a:t>
            </a:r>
            <a:r>
              <a:rPr lang="en-US" sz="2400" baseline="-25000" dirty="0"/>
              <a:t>2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represent two distinct </a:t>
            </a:r>
            <a:r>
              <a:rPr lang="en-US" sz="2400" dirty="0" smtClean="0"/>
              <a:t>classes.</a:t>
            </a:r>
          </a:p>
          <a:p>
            <a:endParaRPr lang="en-US" sz="2400" dirty="0"/>
          </a:p>
          <a:p>
            <a:r>
              <a:rPr lang="en-US" sz="2400" dirty="0"/>
              <a:t>The two density functions overlap, so there is some uncertainty about the class to which an observation with an unknown class </a:t>
            </a:r>
            <a:r>
              <a:rPr lang="en-US" sz="2400" dirty="0" smtClean="0"/>
              <a:t>belongs.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3567"/>
          <a:stretch/>
        </p:blipFill>
        <p:spPr>
          <a:xfrm>
            <a:off x="1600200" y="3733800"/>
            <a:ext cx="5456686" cy="2600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403860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Bayes Decision Boundary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600200" y="4038600"/>
            <a:ext cx="1447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7088784" y="381000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LDA Decision Boundary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5715000" y="4038600"/>
            <a:ext cx="1676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27382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4114800"/>
          </a:xfrm>
        </p:spPr>
        <p:txBody>
          <a:bodyPr/>
          <a:lstStyle/>
          <a:p>
            <a:r>
              <a:rPr lang="en-US" sz="2400" dirty="0"/>
              <a:t>If </a:t>
            </a:r>
            <a:r>
              <a:rPr lang="en-US" sz="2400" i="1" dirty="0"/>
              <a:t>X</a:t>
            </a:r>
            <a:r>
              <a:rPr lang="en-US" sz="2400" dirty="0"/>
              <a:t> is multidimensional </a:t>
            </a:r>
            <a:r>
              <a:rPr lang="en-US" sz="2400" dirty="0" smtClean="0"/>
              <a:t>where </a:t>
            </a:r>
            <a:r>
              <a:rPr lang="en-US" sz="2400" i="1" dirty="0" smtClean="0"/>
              <a:t>p</a:t>
            </a:r>
            <a:r>
              <a:rPr lang="en-US" sz="2400" dirty="0" smtClean="0"/>
              <a:t> = 2 and </a:t>
            </a:r>
            <a:r>
              <a:rPr lang="en-US" sz="2400" i="1" dirty="0" smtClean="0"/>
              <a:t>K</a:t>
            </a:r>
            <a:r>
              <a:rPr lang="en-US" sz="2400" dirty="0" smtClean="0"/>
              <a:t> = 3 classes:</a:t>
            </a:r>
          </a:p>
          <a:p>
            <a:pPr marL="457200" lvl="1" indent="0">
              <a:buNone/>
            </a:pP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LDA: Example (cont.)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209800"/>
            <a:ext cx="7524750" cy="3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42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76600" y="1676400"/>
            <a:ext cx="5846135" cy="4114800"/>
          </a:xfrm>
        </p:spPr>
        <p:txBody>
          <a:bodyPr/>
          <a:lstStyle/>
          <a:p>
            <a:r>
              <a:rPr lang="en-US" sz="2400" dirty="0" smtClean="0"/>
              <a:t>Using Fisher’s Iris data set, we have:</a:t>
            </a:r>
          </a:p>
          <a:p>
            <a:pPr lvl="1"/>
            <a:r>
              <a:rPr lang="en-US" sz="2000" dirty="0" smtClean="0"/>
              <a:t>4 variables (sepal length, sepal width, petal length, petal width)</a:t>
            </a:r>
          </a:p>
          <a:p>
            <a:pPr lvl="1"/>
            <a:r>
              <a:rPr lang="en-US" sz="2000" dirty="0" smtClean="0"/>
              <a:t>3 species (</a:t>
            </a:r>
            <a:r>
              <a:rPr lang="en-US" sz="2000" dirty="0" err="1" smtClean="0"/>
              <a:t>setosa</a:t>
            </a:r>
            <a:r>
              <a:rPr lang="en-US" sz="2000" dirty="0" smtClean="0"/>
              <a:t>, </a:t>
            </a:r>
            <a:r>
              <a:rPr lang="en-US" sz="2000" dirty="0" err="1" smtClean="0"/>
              <a:t>versicolor</a:t>
            </a:r>
            <a:r>
              <a:rPr lang="en-US" sz="2000" dirty="0" smtClean="0"/>
              <a:t>, </a:t>
            </a:r>
            <a:r>
              <a:rPr lang="en-US" sz="2000" dirty="0" err="1" smtClean="0"/>
              <a:t>virginica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50 samples per class</a:t>
            </a:r>
          </a:p>
          <a:p>
            <a:endParaRPr lang="en-US" sz="2400" dirty="0"/>
          </a:p>
          <a:p>
            <a:r>
              <a:rPr lang="en-US" sz="2400" dirty="0" smtClean="0"/>
              <a:t>LDA correctly classifies all but 3 out of the 150 training samples.</a:t>
            </a:r>
          </a:p>
          <a:p>
            <a:pPr marL="457200" lvl="1" indent="0">
              <a:buNone/>
            </a:pP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LDA: Example (cont.)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68302"/>
            <a:ext cx="3052533" cy="3035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766934"/>
            <a:ext cx="4331313" cy="16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8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LDA is trying the approximate the Bayes classifier, which has the lowest total error rate out of all classifiers (if the Gaussian model is correct).</a:t>
            </a:r>
          </a:p>
          <a:p>
            <a:endParaRPr lang="en-US" sz="2400" dirty="0"/>
          </a:p>
          <a:p>
            <a:r>
              <a:rPr lang="en-US" sz="2400" dirty="0" smtClean="0"/>
              <a:t>In other words, the Bayes classifier will yield smallest possible total number of misclassified observations, irrespective of which class the errors come from.</a:t>
            </a:r>
          </a:p>
          <a:p>
            <a:endParaRPr lang="en-US" sz="2400" b="1" dirty="0"/>
          </a:p>
          <a:p>
            <a:r>
              <a:rPr lang="en-US" sz="2400" dirty="0" smtClean="0"/>
              <a:t>Example of </a:t>
            </a:r>
            <a:r>
              <a:rPr lang="en-US" sz="2400" i="1" dirty="0" smtClean="0"/>
              <a:t>confusion matrix</a:t>
            </a:r>
            <a:r>
              <a:rPr lang="en-US" sz="2400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a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70" y="4454929"/>
            <a:ext cx="4287746" cy="15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427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Note that the results in the confusion matrix depend upon the establish </a:t>
            </a:r>
            <a:r>
              <a:rPr lang="en-US" sz="2400" i="1" dirty="0" smtClean="0"/>
              <a:t>threshold</a:t>
            </a:r>
            <a:r>
              <a:rPr lang="en-US" sz="2400" dirty="0" smtClean="0"/>
              <a:t> value, which is used to perform the classification based on the posterior probability.</a:t>
            </a:r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i="1" dirty="0" smtClean="0"/>
              <a:t>receiver operating characteristics </a:t>
            </a:r>
            <a:r>
              <a:rPr lang="en-US" sz="2400" dirty="0" smtClean="0"/>
              <a:t>(ROC) curve is a popular graphic for simultaneously displaying the two types of errors for all possible thresholds.</a:t>
            </a:r>
          </a:p>
          <a:p>
            <a:endParaRPr lang="en-US" sz="2400" dirty="0"/>
          </a:p>
          <a:p>
            <a:r>
              <a:rPr lang="en-US" sz="2400" dirty="0" smtClean="0"/>
              <a:t>The overall performance of a classifier, summarized over all possible thresholds, is given by the </a:t>
            </a:r>
            <a:r>
              <a:rPr lang="en-US" sz="2400" i="1" dirty="0" smtClean="0"/>
              <a:t>area under </a:t>
            </a:r>
            <a:r>
              <a:rPr lang="en-US" sz="2400" dirty="0" smtClean="0"/>
              <a:t>the ROC curve.</a:t>
            </a:r>
          </a:p>
          <a:p>
            <a:pPr lvl="1"/>
            <a:r>
              <a:rPr lang="en-US" sz="2000" dirty="0" smtClean="0"/>
              <a:t>The larger the area under the curve, the better the classifier!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of a Classifier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955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of a Classifier (cont.)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34"/>
          <a:stretch/>
        </p:blipFill>
        <p:spPr>
          <a:xfrm>
            <a:off x="42532" y="1587795"/>
            <a:ext cx="7043737" cy="3289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2913524" cy="265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6400" y="4419600"/>
            <a:ext cx="2362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http://en.wikipedia.org/wiki/Sensitivity_and_specificity</a:t>
            </a:r>
          </a:p>
        </p:txBody>
      </p:sp>
    </p:spTree>
    <p:extLst>
      <p:ext uri="{BB962C8B-B14F-4D97-AF65-F5344CB8AC3E}">
        <p14:creationId xmlns:p14="http://schemas.microsoft.com/office/powerpoint/2010/main" val="3812822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QDA is not </a:t>
            </a:r>
            <a:r>
              <a:rPr lang="en-US" sz="2400" dirty="0" smtClean="0"/>
              <a:t>much </a:t>
            </a:r>
            <a:r>
              <a:rPr lang="en-US" sz="2400" dirty="0"/>
              <a:t>different from LDA except that you assume that the covariance matrix can be different </a:t>
            </a:r>
            <a:r>
              <a:rPr lang="en-US" sz="2400" dirty="0" err="1" smtClean="0"/>
              <a:t>foreach</a:t>
            </a:r>
            <a:r>
              <a:rPr lang="en-US" sz="2400" dirty="0" smtClean="0"/>
              <a:t> class.</a:t>
            </a:r>
          </a:p>
          <a:p>
            <a:endParaRPr lang="en-US" sz="2400" dirty="0"/>
          </a:p>
          <a:p>
            <a:r>
              <a:rPr lang="en-US" sz="2400" dirty="0" smtClean="0"/>
              <a:t>Thus, </a:t>
            </a:r>
            <a:r>
              <a:rPr lang="en-US" sz="2400" dirty="0"/>
              <a:t>we will estimate the covariance matrix </a:t>
            </a:r>
            <a:r>
              <a:rPr lang="en-US" sz="2400" dirty="0" err="1"/>
              <a:t>Σ</a:t>
            </a:r>
            <a:r>
              <a:rPr lang="en-US" sz="2400" i="1" baseline="-25000" dirty="0" err="1"/>
              <a:t>k</a:t>
            </a:r>
            <a:r>
              <a:rPr lang="en-US" sz="2400" i="1" dirty="0"/>
              <a:t> </a:t>
            </a:r>
            <a:r>
              <a:rPr lang="en-US" sz="2400" dirty="0"/>
              <a:t>separately for each class </a:t>
            </a:r>
            <a:r>
              <a:rPr lang="en-US" sz="2400" i="1" dirty="0"/>
              <a:t>k</a:t>
            </a:r>
            <a:r>
              <a:rPr lang="en-US" sz="2400" dirty="0"/>
              <a:t>, </a:t>
            </a:r>
            <a:r>
              <a:rPr lang="en-US" sz="2400" i="1" dirty="0"/>
              <a:t>k </a:t>
            </a:r>
            <a:r>
              <a:rPr lang="en-US" sz="2400" dirty="0"/>
              <a:t>=1, 2, ... , </a:t>
            </a:r>
            <a:r>
              <a:rPr lang="en-US" sz="2400" i="1" dirty="0"/>
              <a:t>K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We get the following </a:t>
            </a:r>
            <a:r>
              <a:rPr lang="en-US" sz="2400" u="sng" dirty="0" smtClean="0"/>
              <a:t>quadratic</a:t>
            </a:r>
            <a:r>
              <a:rPr lang="en-US" sz="2400" dirty="0" smtClean="0"/>
              <a:t> discriminant function: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Discriminant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4800600"/>
            <a:ext cx="72580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898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This quadratic discriminant function is very much like the linear discriminant function except that because </a:t>
            </a:r>
            <a:r>
              <a:rPr lang="en-US" sz="2400" dirty="0" err="1"/>
              <a:t>Σ</a:t>
            </a:r>
            <a:r>
              <a:rPr lang="en-US" sz="2400" i="1" baseline="-25000" dirty="0" err="1"/>
              <a:t>k</a:t>
            </a:r>
            <a:r>
              <a:rPr lang="en-US" sz="2400" i="1" dirty="0"/>
              <a:t> </a:t>
            </a:r>
            <a:r>
              <a:rPr lang="en-US" sz="2400" dirty="0" smtClean="0"/>
              <a:t>is </a:t>
            </a:r>
            <a:r>
              <a:rPr lang="en-US" sz="2400" dirty="0"/>
              <a:t>not identical, you cannot throw away the quadratic terms.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This </a:t>
            </a:r>
            <a:r>
              <a:rPr lang="en-US" sz="2400" dirty="0"/>
              <a:t>discriminant function is a </a:t>
            </a:r>
            <a:r>
              <a:rPr lang="en-US" sz="2400" dirty="0" smtClean="0"/>
              <a:t>quadratic function </a:t>
            </a:r>
            <a:r>
              <a:rPr lang="en-US" sz="2400" dirty="0"/>
              <a:t>and will contain second order terms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We get the following classification rule: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Quadratic Discriminant Analysis (cont.)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5132646"/>
            <a:ext cx="29051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215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For the classification rule, we find </a:t>
            </a:r>
            <a:r>
              <a:rPr lang="en-US" sz="2400" dirty="0"/>
              <a:t>the class </a:t>
            </a:r>
            <a:r>
              <a:rPr lang="en-US" sz="2400" i="1" dirty="0"/>
              <a:t>k </a:t>
            </a:r>
            <a:r>
              <a:rPr lang="en-US" sz="2400" dirty="0"/>
              <a:t>which maximizes the quadratic discriminant </a:t>
            </a:r>
            <a:r>
              <a:rPr lang="en-US" sz="2400" dirty="0" smtClean="0"/>
              <a:t>function. The </a:t>
            </a:r>
            <a:r>
              <a:rPr lang="en-US" sz="2400" dirty="0"/>
              <a:t>decision boundaries are quadratic equations in </a:t>
            </a:r>
            <a:r>
              <a:rPr lang="en-US" sz="2400" i="1" dirty="0"/>
              <a:t>x</a:t>
            </a:r>
            <a:r>
              <a:rPr lang="en-US" sz="2400" dirty="0"/>
              <a:t>.</a:t>
            </a:r>
          </a:p>
          <a:p>
            <a:endParaRPr lang="en-US" sz="1500" dirty="0" smtClean="0"/>
          </a:p>
          <a:p>
            <a:r>
              <a:rPr lang="en-US" sz="2400" dirty="0" smtClean="0"/>
              <a:t>QDA</a:t>
            </a:r>
            <a:r>
              <a:rPr lang="en-US" sz="2400" dirty="0"/>
              <a:t>, because it allows for more flexibility for the covariance matrix, tends to fit the data better than LDA, but then it </a:t>
            </a:r>
            <a:r>
              <a:rPr lang="en-US" sz="2400" dirty="0" smtClean="0"/>
              <a:t>has more </a:t>
            </a:r>
            <a:r>
              <a:rPr lang="en-US" sz="2400" dirty="0"/>
              <a:t>parameters to estimate. </a:t>
            </a:r>
            <a:endParaRPr lang="en-US" sz="2400" dirty="0" smtClean="0"/>
          </a:p>
          <a:p>
            <a:endParaRPr lang="en-US" sz="1500" dirty="0"/>
          </a:p>
          <a:p>
            <a:r>
              <a:rPr lang="en-US" sz="2400" dirty="0" smtClean="0"/>
              <a:t>The </a:t>
            </a:r>
            <a:r>
              <a:rPr lang="en-US" sz="2400" dirty="0"/>
              <a:t>number of parameters increases significantly with </a:t>
            </a:r>
            <a:r>
              <a:rPr lang="en-US" sz="2400" dirty="0" smtClean="0"/>
              <a:t>QDA because of the separate </a:t>
            </a:r>
            <a:r>
              <a:rPr lang="en-US" sz="2400" dirty="0"/>
              <a:t>covariance matrix for every class. If </a:t>
            </a:r>
            <a:r>
              <a:rPr lang="en-US" sz="2400" dirty="0" smtClean="0"/>
              <a:t>we have </a:t>
            </a:r>
            <a:r>
              <a:rPr lang="en-US" sz="2400" dirty="0"/>
              <a:t>many classes and not so many sample points, this can </a:t>
            </a:r>
            <a:r>
              <a:rPr lang="en-US" sz="2400" dirty="0" smtClean="0"/>
              <a:t>be a </a:t>
            </a:r>
            <a:r>
              <a:rPr lang="en-US" sz="2400" dirty="0"/>
              <a:t>problem.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Quadratic Discriminant Analysis (cont.)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045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Suppose the marginal distribution of </a:t>
            </a:r>
            <a:r>
              <a:rPr lang="en-US" sz="2400" i="1" dirty="0"/>
              <a:t>G</a:t>
            </a:r>
            <a:r>
              <a:rPr lang="en-US" sz="2400" dirty="0"/>
              <a:t> is specified by the </a:t>
            </a:r>
            <a:r>
              <a:rPr lang="en-US" sz="2400" dirty="0" smtClean="0"/>
              <a:t>probability mass function </a:t>
            </a:r>
            <a:r>
              <a:rPr lang="nn-NO" sz="2400" i="1" dirty="0" smtClean="0"/>
              <a:t>p</a:t>
            </a:r>
            <a:r>
              <a:rPr lang="nn-NO" sz="2400" i="1" baseline="-25000" dirty="0" smtClean="0"/>
              <a:t>G</a:t>
            </a:r>
            <a:r>
              <a:rPr lang="nn-NO" sz="2400" dirty="0" smtClean="0"/>
              <a:t>(</a:t>
            </a:r>
            <a:r>
              <a:rPr lang="nn-NO" sz="2400" i="1" dirty="0" smtClean="0"/>
              <a:t>g</a:t>
            </a:r>
            <a:r>
              <a:rPr lang="nn-NO" sz="2400" dirty="0"/>
              <a:t>), </a:t>
            </a:r>
            <a:r>
              <a:rPr lang="nn-NO" sz="2400" i="1" dirty="0"/>
              <a:t>g</a:t>
            </a:r>
            <a:r>
              <a:rPr lang="nn-NO" sz="2400" dirty="0"/>
              <a:t> = 1, </a:t>
            </a:r>
            <a:r>
              <a:rPr lang="nn-NO" sz="2400" dirty="0" smtClean="0"/>
              <a:t>2, </a:t>
            </a:r>
            <a:r>
              <a:rPr lang="nn-NO" sz="2400" dirty="0"/>
              <a:t>...,</a:t>
            </a:r>
            <a:r>
              <a:rPr lang="nn-NO" sz="2400" i="1" dirty="0"/>
              <a:t>K</a:t>
            </a:r>
            <a:r>
              <a:rPr lang="nn-NO" sz="2400" dirty="0" smtClean="0"/>
              <a:t>.</a:t>
            </a:r>
          </a:p>
          <a:p>
            <a:endParaRPr lang="nn-NO" sz="2400" dirty="0"/>
          </a:p>
          <a:p>
            <a:r>
              <a:rPr lang="en-US" sz="2400" dirty="0"/>
              <a:t>The conditional distribution of </a:t>
            </a:r>
            <a:r>
              <a:rPr lang="en-US" sz="2400" i="1" dirty="0"/>
              <a:t>X</a:t>
            </a:r>
            <a:r>
              <a:rPr lang="en-US" sz="2400" dirty="0"/>
              <a:t> given </a:t>
            </a:r>
            <a:r>
              <a:rPr lang="en-US" sz="2400" i="1" dirty="0"/>
              <a:t>G</a:t>
            </a:r>
            <a:r>
              <a:rPr lang="en-US" sz="2400" dirty="0"/>
              <a:t> = </a:t>
            </a:r>
            <a:r>
              <a:rPr lang="en-US" sz="2400" i="1" dirty="0"/>
              <a:t>g</a:t>
            </a:r>
            <a:r>
              <a:rPr lang="en-US" sz="2400" dirty="0"/>
              <a:t> </a:t>
            </a:r>
            <a:r>
              <a:rPr lang="en-US" sz="2400" dirty="0" smtClean="0"/>
              <a:t>is </a:t>
            </a:r>
            <a:r>
              <a:rPr lang="en-US" sz="2400" i="1" dirty="0" err="1" smtClean="0"/>
              <a:t>f</a:t>
            </a:r>
            <a:r>
              <a:rPr lang="en-US" sz="2400" i="1" baseline="-25000" dirty="0" err="1" smtClean="0"/>
              <a:t>X|G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n-US" sz="2400" i="1" dirty="0"/>
              <a:t>G</a:t>
            </a:r>
            <a:r>
              <a:rPr lang="en-US" sz="2400" dirty="0"/>
              <a:t> = </a:t>
            </a:r>
            <a:r>
              <a:rPr lang="en-US" sz="2400" i="1" dirty="0"/>
              <a:t>g</a:t>
            </a:r>
            <a:r>
              <a:rPr lang="en-US" sz="2400" dirty="0" smtClean="0"/>
              <a:t>).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The training data (</a:t>
            </a:r>
            <a:r>
              <a:rPr lang="en-US" sz="2400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g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), </a:t>
            </a:r>
            <a:r>
              <a:rPr lang="en-US" sz="2400" i="1" dirty="0" err="1"/>
              <a:t>i</a:t>
            </a:r>
            <a:r>
              <a:rPr lang="en-US" sz="2400" dirty="0"/>
              <a:t> = 1, 2, ...,</a:t>
            </a:r>
            <a:r>
              <a:rPr lang="en-US" sz="2400" i="1" dirty="0"/>
              <a:t>N</a:t>
            </a:r>
            <a:r>
              <a:rPr lang="en-US" sz="2400" dirty="0"/>
              <a:t>, are </a:t>
            </a:r>
            <a:r>
              <a:rPr lang="en-US" sz="2400" dirty="0" smtClean="0"/>
              <a:t>independent samples </a:t>
            </a:r>
            <a:r>
              <a:rPr lang="en-US" sz="2400" dirty="0"/>
              <a:t>from the joint distribution of </a:t>
            </a:r>
            <a:r>
              <a:rPr lang="en-US" sz="2400" i="1" dirty="0" smtClean="0"/>
              <a:t>X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i="1" dirty="0" smtClean="0"/>
              <a:t>G:</a:t>
            </a:r>
          </a:p>
          <a:p>
            <a:pPr marL="0" indent="0" algn="ctr">
              <a:buNone/>
            </a:pPr>
            <a:r>
              <a:rPr lang="en-US" sz="2400" i="1" dirty="0" err="1" smtClean="0"/>
              <a:t>f</a:t>
            </a:r>
            <a:r>
              <a:rPr lang="en-US" sz="2400" i="1" baseline="-25000" dirty="0" err="1" smtClean="0"/>
              <a:t>X,G</a:t>
            </a:r>
            <a:r>
              <a:rPr lang="en-US" sz="2400" dirty="0" smtClean="0"/>
              <a:t>(</a:t>
            </a:r>
            <a:r>
              <a:rPr lang="en-US" sz="2400" i="1" dirty="0" err="1" smtClean="0"/>
              <a:t>x</a:t>
            </a:r>
            <a:r>
              <a:rPr lang="en-US" sz="2400" dirty="0" err="1" smtClean="0"/>
              <a:t>,</a:t>
            </a:r>
            <a:r>
              <a:rPr lang="en-US" sz="2400" i="1" dirty="0" err="1" smtClean="0"/>
              <a:t>g</a:t>
            </a:r>
            <a:r>
              <a:rPr lang="en-US" sz="2400" dirty="0"/>
              <a:t>) = </a:t>
            </a:r>
            <a:r>
              <a:rPr lang="nn-NO" sz="2400" i="1" dirty="0"/>
              <a:t>p</a:t>
            </a:r>
            <a:r>
              <a:rPr lang="nn-NO" sz="2400" i="1" baseline="-25000" dirty="0"/>
              <a:t>G</a:t>
            </a:r>
            <a:r>
              <a:rPr lang="nn-NO" sz="2400" dirty="0"/>
              <a:t>(</a:t>
            </a:r>
            <a:r>
              <a:rPr lang="nn-NO" sz="2400" i="1" dirty="0"/>
              <a:t>g</a:t>
            </a:r>
            <a:r>
              <a:rPr lang="nn-NO" sz="2400" dirty="0" smtClean="0"/>
              <a:t>)</a:t>
            </a:r>
            <a:r>
              <a:rPr lang="en-US" sz="2400" i="1" dirty="0"/>
              <a:t> </a:t>
            </a:r>
            <a:r>
              <a:rPr lang="en-US" sz="2400" i="1" dirty="0" err="1"/>
              <a:t>f</a:t>
            </a:r>
            <a:r>
              <a:rPr lang="en-US" sz="2400" i="1" baseline="-25000" dirty="0" err="1"/>
              <a:t>X|G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 | </a:t>
            </a:r>
            <a:r>
              <a:rPr lang="en-US" sz="2400" i="1" dirty="0"/>
              <a:t>G</a:t>
            </a:r>
            <a:r>
              <a:rPr lang="en-US" sz="2400" dirty="0"/>
              <a:t> = </a:t>
            </a:r>
            <a:r>
              <a:rPr lang="en-US" sz="2400" i="1" dirty="0"/>
              <a:t>g</a:t>
            </a:r>
            <a:r>
              <a:rPr lang="en-US" sz="2400" dirty="0"/>
              <a:t>)</a:t>
            </a:r>
            <a:endParaRPr lang="en-US" sz="24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Classification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7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As a result, </a:t>
            </a:r>
            <a:r>
              <a:rPr lang="en-US" sz="2400" dirty="0"/>
              <a:t>there are trade-offs between fitting the training data well and having </a:t>
            </a:r>
            <a:r>
              <a:rPr lang="en-US" sz="2400" dirty="0" smtClean="0"/>
              <a:t>a simple </a:t>
            </a:r>
            <a:r>
              <a:rPr lang="en-US" sz="2400" dirty="0"/>
              <a:t>model to work with.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A </a:t>
            </a:r>
            <a:r>
              <a:rPr lang="en-US" sz="2400" dirty="0"/>
              <a:t>simple model sometimes fits the data just as well as a complicated model.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Even </a:t>
            </a:r>
            <a:r>
              <a:rPr lang="en-US" sz="2400" dirty="0"/>
              <a:t>if </a:t>
            </a:r>
            <a:r>
              <a:rPr lang="en-US" sz="2400" dirty="0" smtClean="0"/>
              <a:t>the simple </a:t>
            </a:r>
            <a:r>
              <a:rPr lang="en-US" sz="2400" dirty="0"/>
              <a:t>model </a:t>
            </a:r>
            <a:r>
              <a:rPr lang="en-US" sz="2400" dirty="0" smtClean="0"/>
              <a:t>does not fit </a:t>
            </a:r>
            <a:r>
              <a:rPr lang="en-US" sz="2400" dirty="0"/>
              <a:t>the training data as well as a complex model, it still might be better on the test data because it </a:t>
            </a:r>
            <a:r>
              <a:rPr lang="en-US" sz="2400" dirty="0" smtClean="0"/>
              <a:t>is more </a:t>
            </a:r>
            <a:r>
              <a:rPr lang="en-US" sz="2400" dirty="0"/>
              <a:t>robust.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Quadratic Discriminant Analysis (cont.)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77580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versus QDA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97" y="1910879"/>
            <a:ext cx="8226603" cy="3880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161746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LDA is better!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943600" y="161746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QDA is better!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5546393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LDA Boundary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3657600" y="4800600"/>
            <a:ext cx="1524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953000" y="5588189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</a:t>
            </a:r>
            <a:r>
              <a:rPr lang="en-US" sz="2000" dirty="0" smtClean="0"/>
              <a:t>DA Boundary</a:t>
            </a:r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5867400" y="4343400"/>
            <a:ext cx="1295400" cy="1244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515447" y="5546393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Bayes</a:t>
            </a:r>
          </a:p>
          <a:p>
            <a:pPr algn="ctr"/>
            <a:r>
              <a:rPr lang="en-US" sz="2000" dirty="0" smtClean="0"/>
              <a:t>Boundary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7543800" y="4965794"/>
            <a:ext cx="533400" cy="6730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426618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Assumes features are independent in each class.</a:t>
            </a:r>
          </a:p>
          <a:p>
            <a:endParaRPr lang="en-US" sz="1500" dirty="0" smtClean="0"/>
          </a:p>
          <a:p>
            <a:r>
              <a:rPr lang="en-US" sz="2400" dirty="0" smtClean="0"/>
              <a:t>This is useful </a:t>
            </a:r>
            <a:r>
              <a:rPr lang="en-US" sz="2400" dirty="0"/>
              <a:t>when </a:t>
            </a:r>
            <a:r>
              <a:rPr lang="en-US" sz="2400" i="1" dirty="0"/>
              <a:t>p</a:t>
            </a:r>
            <a:r>
              <a:rPr lang="en-US" sz="2400" dirty="0"/>
              <a:t> is large, and so multivariate methods like </a:t>
            </a:r>
            <a:r>
              <a:rPr lang="en-US" sz="2400" dirty="0" smtClean="0"/>
              <a:t>QDA and </a:t>
            </a:r>
            <a:r>
              <a:rPr lang="en-US" sz="2400" dirty="0"/>
              <a:t>even LDA break </a:t>
            </a:r>
            <a:r>
              <a:rPr lang="en-US" sz="2400" dirty="0" smtClean="0"/>
              <a:t>down!</a:t>
            </a:r>
          </a:p>
          <a:p>
            <a:endParaRPr lang="en-US" sz="1500" dirty="0"/>
          </a:p>
          <a:p>
            <a:r>
              <a:rPr lang="en-US" sz="2400" dirty="0" smtClean="0"/>
              <a:t>Gaussian Naive Bayes assumes that each </a:t>
            </a:r>
            <a:r>
              <a:rPr lang="en-US" sz="2400" dirty="0" err="1" smtClean="0"/>
              <a:t>Σ</a:t>
            </a:r>
            <a:r>
              <a:rPr lang="en-US" sz="2400" i="1" baseline="-25000" dirty="0" err="1" smtClean="0"/>
              <a:t>k</a:t>
            </a:r>
            <a:r>
              <a:rPr lang="en-US" sz="2400" i="1" dirty="0" smtClean="0"/>
              <a:t> </a:t>
            </a:r>
            <a:r>
              <a:rPr lang="en-US" sz="2400" dirty="0" smtClean="0"/>
              <a:t>is diagonal: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can use for </a:t>
            </a:r>
            <a:r>
              <a:rPr lang="en-US" sz="2400" i="1" dirty="0" smtClean="0"/>
              <a:t>mixed</a:t>
            </a:r>
            <a:r>
              <a:rPr lang="en-US" sz="2400" dirty="0" smtClean="0"/>
              <a:t> feature vectors (qualitative and quantitative).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Bayes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4" y="4049931"/>
            <a:ext cx="8253412" cy="13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75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Under the model of LDA, we can compute the log-odds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model of LDA satisfies the assumption of the linear logistic model.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and 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2133600"/>
            <a:ext cx="54292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561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difference between linear logistic regression and LDA is that the linear logistic model only specifies the </a:t>
            </a:r>
            <a:r>
              <a:rPr lang="en-US" sz="2400" dirty="0" smtClean="0"/>
              <a:t>conditional distribution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G </a:t>
            </a:r>
            <a:r>
              <a:rPr lang="en-US" sz="2400" dirty="0"/>
              <a:t>= </a:t>
            </a:r>
            <a:r>
              <a:rPr lang="en-US" sz="2400" i="1" dirty="0"/>
              <a:t>k </a:t>
            </a:r>
            <a:r>
              <a:rPr lang="en-US" sz="2400" dirty="0"/>
              <a:t>| </a:t>
            </a:r>
            <a:r>
              <a:rPr lang="en-US" sz="2400" i="1" dirty="0"/>
              <a:t>X </a:t>
            </a:r>
            <a:r>
              <a:rPr lang="en-US" sz="2400" dirty="0"/>
              <a:t>= </a:t>
            </a:r>
            <a:r>
              <a:rPr lang="en-US" sz="2400" i="1" dirty="0"/>
              <a:t>x</a:t>
            </a:r>
            <a:r>
              <a:rPr lang="en-US" sz="2400" dirty="0"/>
              <a:t>).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No </a:t>
            </a:r>
            <a:r>
              <a:rPr lang="en-US" sz="2400" dirty="0"/>
              <a:t>assumption is made about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 smtClean="0"/>
              <a:t>), </a:t>
            </a:r>
            <a:r>
              <a:rPr lang="en-US" sz="2400" dirty="0"/>
              <a:t>while the LDA model specifies the joint distribution </a:t>
            </a:r>
            <a:r>
              <a:rPr lang="en-US" sz="2400" dirty="0" smtClean="0"/>
              <a:t>of </a:t>
            </a:r>
            <a:r>
              <a:rPr lang="en-US" sz="2400" i="1" dirty="0" smtClean="0"/>
              <a:t>X </a:t>
            </a:r>
            <a:r>
              <a:rPr lang="en-US" sz="2400" dirty="0"/>
              <a:t>and </a:t>
            </a:r>
            <a:r>
              <a:rPr lang="en-US" sz="2400" i="1" dirty="0"/>
              <a:t>G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i="1" dirty="0"/>
          </a:p>
          <a:p>
            <a:r>
              <a:rPr lang="en-US" sz="2400" dirty="0" err="1" smtClean="0"/>
              <a:t>Pr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/>
              <a:t>) is a mixture of </a:t>
            </a:r>
            <a:r>
              <a:rPr lang="en-US" sz="2400" dirty="0" smtClean="0"/>
              <a:t>Gaussians (where </a:t>
            </a:r>
            <a:r>
              <a:rPr lang="el-GR" sz="2400" i="1" dirty="0" smtClean="0"/>
              <a:t>ϕ</a:t>
            </a:r>
            <a:r>
              <a:rPr lang="en-US" sz="2400" dirty="0" smtClean="0"/>
              <a:t> is the Gaussian density function):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 and Logistic Regression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4953000"/>
            <a:ext cx="35623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168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555899"/>
            <a:ext cx="8915400" cy="4114800"/>
          </a:xfrm>
        </p:spPr>
        <p:txBody>
          <a:bodyPr/>
          <a:lstStyle/>
          <a:p>
            <a:r>
              <a:rPr lang="en-US" sz="2200" dirty="0"/>
              <a:t>Moreover, linear logistic regression is solved by maximizing the conditional likelihood of </a:t>
            </a:r>
            <a:r>
              <a:rPr lang="en-US" sz="2200" i="1" dirty="0"/>
              <a:t>G </a:t>
            </a:r>
            <a:r>
              <a:rPr lang="en-US" sz="2200" dirty="0"/>
              <a:t>given </a:t>
            </a:r>
            <a:r>
              <a:rPr lang="en-US" sz="2200" i="1" dirty="0"/>
              <a:t>X</a:t>
            </a:r>
            <a:r>
              <a:rPr lang="en-US" sz="2200" dirty="0"/>
              <a:t>: </a:t>
            </a:r>
            <a:r>
              <a:rPr lang="en-US" sz="2200" dirty="0" err="1"/>
              <a:t>Pr</a:t>
            </a:r>
            <a:r>
              <a:rPr lang="en-US" sz="2200" dirty="0"/>
              <a:t>(</a:t>
            </a:r>
            <a:r>
              <a:rPr lang="en-US" sz="2200" i="1" dirty="0"/>
              <a:t>G </a:t>
            </a:r>
            <a:r>
              <a:rPr lang="en-US" sz="2200" dirty="0"/>
              <a:t>= </a:t>
            </a:r>
            <a:r>
              <a:rPr lang="en-US" sz="2200" i="1" dirty="0"/>
              <a:t>k </a:t>
            </a:r>
            <a:r>
              <a:rPr lang="en-US" sz="2200" dirty="0"/>
              <a:t>| </a:t>
            </a:r>
            <a:r>
              <a:rPr lang="en-US" sz="2200" i="1" dirty="0"/>
              <a:t>X </a:t>
            </a:r>
            <a:r>
              <a:rPr lang="en-US" sz="2200" dirty="0"/>
              <a:t>= </a:t>
            </a:r>
            <a:r>
              <a:rPr lang="en-US" sz="2200" i="1" dirty="0"/>
              <a:t>x</a:t>
            </a:r>
            <a:r>
              <a:rPr lang="en-US" sz="2200" dirty="0" smtClean="0"/>
              <a:t>), while </a:t>
            </a:r>
            <a:r>
              <a:rPr lang="en-US" sz="2200" dirty="0"/>
              <a:t>LDA maximizes the joint likelihood of </a:t>
            </a:r>
            <a:r>
              <a:rPr lang="en-US" sz="2200" i="1" dirty="0"/>
              <a:t>G </a:t>
            </a:r>
            <a:r>
              <a:rPr lang="en-US" sz="2200" dirty="0"/>
              <a:t>and </a:t>
            </a:r>
            <a:r>
              <a:rPr lang="en-US" sz="2200" i="1" dirty="0"/>
              <a:t>X</a:t>
            </a:r>
            <a:r>
              <a:rPr lang="en-US" sz="2200" dirty="0"/>
              <a:t>: </a:t>
            </a:r>
            <a:r>
              <a:rPr lang="en-US" sz="2200" dirty="0" err="1"/>
              <a:t>Pr</a:t>
            </a:r>
            <a:r>
              <a:rPr lang="en-US" sz="2200" dirty="0"/>
              <a:t>(</a:t>
            </a:r>
            <a:r>
              <a:rPr lang="en-US" sz="2200" i="1" dirty="0"/>
              <a:t>X </a:t>
            </a:r>
            <a:r>
              <a:rPr lang="en-US" sz="2200" dirty="0"/>
              <a:t>= </a:t>
            </a:r>
            <a:r>
              <a:rPr lang="en-US" sz="2200" i="1" dirty="0"/>
              <a:t>x, G </a:t>
            </a:r>
            <a:r>
              <a:rPr lang="en-US" sz="2200" dirty="0"/>
              <a:t>= </a:t>
            </a:r>
            <a:r>
              <a:rPr lang="en-US" sz="2200" i="1" dirty="0"/>
              <a:t>k</a:t>
            </a:r>
            <a:r>
              <a:rPr lang="en-US" sz="2200" dirty="0" smtClean="0"/>
              <a:t>).</a:t>
            </a:r>
          </a:p>
          <a:p>
            <a:endParaRPr lang="en-US" sz="1500" dirty="0"/>
          </a:p>
          <a:p>
            <a:r>
              <a:rPr lang="en-US" sz="2200" dirty="0"/>
              <a:t>If the additional assumption made by LDA is appropriate, LDA tends to estimate the parameters more efficiently by </a:t>
            </a:r>
            <a:r>
              <a:rPr lang="en-US" sz="2200" dirty="0" smtClean="0"/>
              <a:t>using more </a:t>
            </a:r>
            <a:r>
              <a:rPr lang="en-US" sz="2200" dirty="0"/>
              <a:t>information about the data</a:t>
            </a:r>
            <a:r>
              <a:rPr lang="en-US" sz="2200" dirty="0" smtClean="0"/>
              <a:t>.</a:t>
            </a:r>
          </a:p>
          <a:p>
            <a:endParaRPr lang="en-US" sz="1500" dirty="0" smtClean="0"/>
          </a:p>
          <a:p>
            <a:r>
              <a:rPr lang="en-US" sz="2200" dirty="0" smtClean="0"/>
              <a:t>Another </a:t>
            </a:r>
            <a:r>
              <a:rPr lang="en-US" sz="2200" dirty="0"/>
              <a:t>advantage of LDA is that samples without class labels can be used under the model of LDA. On the other hand</a:t>
            </a:r>
            <a:r>
              <a:rPr lang="en-US" sz="2200" dirty="0" smtClean="0"/>
              <a:t>, LDA </a:t>
            </a:r>
            <a:r>
              <a:rPr lang="en-US" sz="2200" dirty="0"/>
              <a:t>is not robust to gross outliers. </a:t>
            </a:r>
            <a:endParaRPr lang="en-US" sz="2200" dirty="0" smtClean="0"/>
          </a:p>
          <a:p>
            <a:endParaRPr lang="en-US" sz="1500" dirty="0"/>
          </a:p>
          <a:p>
            <a:r>
              <a:rPr lang="en-US" sz="2200" dirty="0" smtClean="0"/>
              <a:t>Because </a:t>
            </a:r>
            <a:r>
              <a:rPr lang="en-US" sz="2200" dirty="0"/>
              <a:t>logistic regression relies on fewer assumptions, it seems to be more </a:t>
            </a:r>
            <a:r>
              <a:rPr lang="en-US" sz="2200" dirty="0" smtClean="0"/>
              <a:t>robust to </a:t>
            </a:r>
            <a:r>
              <a:rPr lang="en-US" sz="2200" dirty="0"/>
              <a:t>non-Gaussian type of data.</a:t>
            </a: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 and Logistic Regression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082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These classifiers are </a:t>
            </a:r>
            <a:r>
              <a:rPr lang="en-US" sz="2400" i="1" dirty="0" smtClean="0"/>
              <a:t>memory-based</a:t>
            </a:r>
            <a:r>
              <a:rPr lang="en-US" sz="2400" dirty="0" smtClean="0"/>
              <a:t> and require no model to be fit.</a:t>
            </a:r>
          </a:p>
          <a:p>
            <a:endParaRPr lang="en-US" sz="2400" dirty="0"/>
          </a:p>
          <a:p>
            <a:r>
              <a:rPr lang="en-US" sz="2400" dirty="0" smtClean="0"/>
              <a:t>Training data: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Define </a:t>
            </a:r>
            <a:r>
              <a:rPr lang="en-US" sz="2400" dirty="0"/>
              <a:t>distance on input </a:t>
            </a:r>
            <a:r>
              <a:rPr lang="en-US" sz="2400" i="1" dirty="0" smtClean="0"/>
              <a:t>x</a:t>
            </a:r>
            <a:r>
              <a:rPr lang="en-US" sz="2400" dirty="0"/>
              <a:t> </a:t>
            </a:r>
            <a:r>
              <a:rPr lang="en-US" sz="2400" dirty="0" smtClean="0"/>
              <a:t>(e.g</a:t>
            </a:r>
            <a:r>
              <a:rPr lang="en-US" sz="2400" dirty="0"/>
              <a:t>. Euclidian </a:t>
            </a:r>
            <a:r>
              <a:rPr lang="en-US" sz="2400" dirty="0" smtClean="0"/>
              <a:t>distance)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Classify new instance by looking at </a:t>
            </a:r>
            <a:r>
              <a:rPr lang="en-US" sz="2400" dirty="0" smtClean="0"/>
              <a:t>the label </a:t>
            </a:r>
            <a:r>
              <a:rPr lang="en-US" sz="2400" dirty="0"/>
              <a:t>of </a:t>
            </a:r>
            <a:r>
              <a:rPr lang="en-US" sz="2400" dirty="0" smtClean="0"/>
              <a:t>the single closest sample </a:t>
            </a:r>
            <a:r>
              <a:rPr lang="en-US" sz="2400" dirty="0"/>
              <a:t>in the training set</a:t>
            </a:r>
            <a:r>
              <a:rPr lang="en-US" sz="2400" dirty="0" smtClean="0"/>
              <a:t>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</a:t>
            </a:r>
            <a:r>
              <a:rPr lang="en-US" i="1" dirty="0" smtClean="0"/>
              <a:t>K</a:t>
            </a:r>
            <a:r>
              <a:rPr lang="en-US" dirty="0" smtClean="0"/>
              <a:t>-Nearest Neighbors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01" y="2546499"/>
            <a:ext cx="2895600" cy="46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4714875"/>
            <a:ext cx="33147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286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By looking at only the closest sample, </a:t>
            </a:r>
            <a:r>
              <a:rPr lang="en-US" sz="2400" dirty="0" err="1" smtClean="0"/>
              <a:t>overfitting</a:t>
            </a:r>
            <a:r>
              <a:rPr lang="en-US" sz="2400" dirty="0" smtClean="0"/>
              <a:t> the data can be a huge problem.</a:t>
            </a:r>
          </a:p>
          <a:p>
            <a:endParaRPr lang="en-US" sz="2000" dirty="0"/>
          </a:p>
          <a:p>
            <a:r>
              <a:rPr lang="en-US" sz="2400" dirty="0" smtClean="0"/>
              <a:t>To </a:t>
            </a:r>
            <a:r>
              <a:rPr lang="en-US" sz="2400" dirty="0"/>
              <a:t>prevent </a:t>
            </a:r>
            <a:r>
              <a:rPr lang="en-US" sz="2400" dirty="0" err="1"/>
              <a:t>overfitting</a:t>
            </a:r>
            <a:r>
              <a:rPr lang="en-US" sz="2400" dirty="0"/>
              <a:t>, we can smooth the decision boundary by </a:t>
            </a:r>
            <a:r>
              <a:rPr lang="en-US" sz="2400" i="1" dirty="0"/>
              <a:t>K </a:t>
            </a:r>
            <a:r>
              <a:rPr lang="en-US" sz="2400" dirty="0"/>
              <a:t>nearest neighbors instead of 1</a:t>
            </a:r>
            <a:r>
              <a:rPr lang="en-US" sz="2400" dirty="0" smtClean="0"/>
              <a:t>.</a:t>
            </a:r>
          </a:p>
          <a:p>
            <a:endParaRPr lang="en-US" sz="2000" dirty="0"/>
          </a:p>
          <a:p>
            <a:r>
              <a:rPr lang="en-US" sz="2400" dirty="0"/>
              <a:t>Find the </a:t>
            </a:r>
            <a:r>
              <a:rPr lang="en-US" sz="2400" i="1" dirty="0"/>
              <a:t>K </a:t>
            </a:r>
            <a:r>
              <a:rPr lang="en-US" sz="2400" dirty="0"/>
              <a:t>training </a:t>
            </a:r>
            <a:r>
              <a:rPr lang="en-US" sz="2400" dirty="0" smtClean="0"/>
              <a:t>samples 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r</a:t>
            </a:r>
            <a:r>
              <a:rPr lang="en-US" sz="2400" i="1" dirty="0" smtClean="0"/>
              <a:t>, r = </a:t>
            </a:r>
            <a:r>
              <a:rPr lang="en-US" sz="2400" dirty="0" smtClean="0"/>
              <a:t>1</a:t>
            </a:r>
            <a:r>
              <a:rPr lang="en-US" sz="2400" i="1" dirty="0" smtClean="0"/>
              <a:t>,…,K </a:t>
            </a:r>
            <a:r>
              <a:rPr lang="en-US" sz="2400" dirty="0" smtClean="0"/>
              <a:t>closest </a:t>
            </a:r>
            <a:r>
              <a:rPr lang="en-US" sz="2400" dirty="0"/>
              <a:t>in distance to </a:t>
            </a:r>
            <a:r>
              <a:rPr lang="en-US" sz="2400" i="1" dirty="0" smtClean="0"/>
              <a:t>x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, </a:t>
            </a:r>
            <a:r>
              <a:rPr lang="en-US" sz="2400" dirty="0"/>
              <a:t>and then classify using majority vote among the </a:t>
            </a:r>
            <a:r>
              <a:rPr lang="en-US" sz="2400" i="1" dirty="0" smtClean="0"/>
              <a:t>k</a:t>
            </a:r>
            <a:r>
              <a:rPr lang="en-US" sz="2400" dirty="0" smtClean="0"/>
              <a:t> neighbors.</a:t>
            </a:r>
          </a:p>
          <a:p>
            <a:endParaRPr lang="en-US" sz="2000" dirty="0"/>
          </a:p>
          <a:p>
            <a:r>
              <a:rPr lang="en-US" sz="2400" dirty="0"/>
              <a:t>The amount of computation can be intense when the training data is large since the distance between a new data </a:t>
            </a:r>
            <a:r>
              <a:rPr lang="en-US" sz="2400" dirty="0" smtClean="0"/>
              <a:t>point and </a:t>
            </a:r>
            <a:r>
              <a:rPr lang="en-US" sz="2400" dirty="0"/>
              <a:t>every training point has to be computed and sorted.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Review: </a:t>
            </a:r>
            <a:r>
              <a:rPr lang="en-US" i="1" dirty="0" smtClean="0"/>
              <a:t>K</a:t>
            </a:r>
            <a:r>
              <a:rPr lang="en-US" dirty="0" smtClean="0"/>
              <a:t>-Nearest Neighbors (cont.)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4024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Feature </a:t>
            </a:r>
            <a:r>
              <a:rPr lang="en-US" sz="2400" i="1" dirty="0"/>
              <a:t>standardization</a:t>
            </a:r>
            <a:r>
              <a:rPr lang="en-US" sz="2400" dirty="0"/>
              <a:t> is often performed in pre-processing.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Because </a:t>
            </a:r>
            <a:r>
              <a:rPr lang="en-US" sz="2400" dirty="0"/>
              <a:t>standardization affects the distance, if one </a:t>
            </a:r>
            <a:r>
              <a:rPr lang="en-US" sz="2400" dirty="0" smtClean="0"/>
              <a:t>wants the </a:t>
            </a:r>
            <a:r>
              <a:rPr lang="en-US" sz="2400" dirty="0"/>
              <a:t>features to play a similar role in determining the distance, standardization is recommended.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However</a:t>
            </a:r>
            <a:r>
              <a:rPr lang="en-US" sz="2400" dirty="0"/>
              <a:t>, whether </a:t>
            </a:r>
            <a:r>
              <a:rPr lang="en-US" sz="2400" dirty="0" smtClean="0"/>
              <a:t>to apply </a:t>
            </a:r>
            <a:r>
              <a:rPr lang="en-US" sz="2400" dirty="0"/>
              <a:t>normalization is rather subjective.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One </a:t>
            </a:r>
            <a:r>
              <a:rPr lang="en-US" sz="2400" dirty="0"/>
              <a:t>has to decide on an individual basis for the problem in consideration.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Review: </a:t>
            </a:r>
            <a:r>
              <a:rPr lang="en-US" i="1" dirty="0" smtClean="0"/>
              <a:t>K</a:t>
            </a:r>
            <a:r>
              <a:rPr lang="en-US" dirty="0" smtClean="0"/>
              <a:t>-Nearest Neighbors (cont.)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723193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only parameter that can adjust the complexity of KNN is the number of neighbors </a:t>
            </a:r>
            <a:r>
              <a:rPr lang="en-US" sz="2400" i="1" dirty="0"/>
              <a:t>k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larger </a:t>
            </a:r>
            <a:r>
              <a:rPr lang="en-US" sz="2400" i="1" dirty="0"/>
              <a:t>k </a:t>
            </a:r>
            <a:r>
              <a:rPr lang="en-US" sz="2400" dirty="0"/>
              <a:t>is, the smoother </a:t>
            </a:r>
            <a:r>
              <a:rPr lang="en-US" sz="2400" dirty="0" smtClean="0"/>
              <a:t>the classification </a:t>
            </a:r>
            <a:r>
              <a:rPr lang="en-US" sz="2400" dirty="0"/>
              <a:t>boundary. Or we can think of the complexity of KNN as lower when </a:t>
            </a:r>
            <a:r>
              <a:rPr lang="en-US" sz="2400" i="1" dirty="0"/>
              <a:t>k </a:t>
            </a:r>
            <a:r>
              <a:rPr lang="en-US" sz="2400" dirty="0"/>
              <a:t>increases.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Review: </a:t>
            </a:r>
            <a:r>
              <a:rPr lang="en-US" i="1" dirty="0" smtClean="0"/>
              <a:t>K</a:t>
            </a:r>
            <a:r>
              <a:rPr lang="en-US" dirty="0" smtClean="0"/>
              <a:t>-Nearest Neighbors (cont.)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775987"/>
            <a:ext cx="2438399" cy="2506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699" y="3744782"/>
            <a:ext cx="2438400" cy="2540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499" y="4495800"/>
            <a:ext cx="1409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Bayes Decision Boundary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409700" y="5181600"/>
            <a:ext cx="7239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571264" y="4013338"/>
            <a:ext cx="1409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KNN</a:t>
            </a:r>
          </a:p>
          <a:p>
            <a:pPr algn="ctr"/>
            <a:r>
              <a:rPr lang="en-US" sz="2000" dirty="0" smtClean="0"/>
              <a:t>Decision Boundary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6705600" y="4191000"/>
            <a:ext cx="1066799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5531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273&quot;&gt;&lt;property id=&quot;20148&quot; value=&quot;5&quot;/&gt;&lt;property id=&quot;20300&quot; value=&quot;Slide 2 - &amp;quot;what is numeracy?&amp;quot;&quot;/&gt;&lt;property id=&quot;20307&quot; value=&quot;303&quot;/&gt;&lt;/object&gt;&lt;object type=&quot;3&quot; unique_id=&quot;10274&quot;&gt;&lt;property id=&quot;20148&quot; value=&quot;5&quot;/&gt;&lt;property id=&quot;20300&quot; value=&quot;Slide 4 - &amp;quot;using data&amp;quot;&quot;/&gt;&lt;property id=&quot;20307&quot; value=&quot;261&quot;/&gt;&lt;/object&gt;&lt;object type=&quot;3&quot; unique_id=&quot;10275&quot;&gt;&lt;property id=&quot;20148&quot; value=&quot;5&quot;/&gt;&lt;property id=&quot;20300&quot; value=&quot;Slide 5 - &amp;quot;using data&amp;quot;&quot;/&gt;&lt;property id=&quot;20307&quot; value=&quot;299&quot;/&gt;&lt;/object&gt;&lt;object type=&quot;3&quot; unique_id=&quot;10276&quot;&gt;&lt;property id=&quot;20148&quot; value=&quot;5&quot;/&gt;&lt;property id=&quot;20300&quot; value=&quot;Slide 6 - &amp;quot;using data&amp;quot;&quot;/&gt;&lt;property id=&quot;20307&quot; value=&quot;298&quot;/&gt;&lt;/object&gt;&lt;object type=&quot;3&quot; unique_id=&quot;10277&quot;&gt;&lt;property id=&quot;20148&quot; value=&quot;5&quot;/&gt;&lt;property id=&quot;20300&quot; value=&quot;Slide 7 - &amp;quot;using data&amp;quot;&quot;/&gt;&lt;property id=&quot;20307&quot; value=&quot;300&quot;/&gt;&lt;/object&gt;&lt;object type=&quot;3&quot; unique_id=&quot;10278&quot;&gt;&lt;property id=&quot;20148&quot; value=&quot;5&quot;/&gt;&lt;property id=&quot;20300&quot; value=&quot;Slide 3 - &amp;quot;why is numeracy important?&amp;quot;&quot;/&gt;&lt;property id=&quot;20307&quot; value=&quot;302&quot;/&gt;&lt;/object&gt;&lt;object type=&quot;3&quot; unique_id=&quot;10279&quot;&gt;&lt;property id=&quot;20148&quot; value=&quot;5&quot;/&gt;&lt;property id=&quot;20300&quot; value=&quot;Slide 8 - &amp;quot;So, any tips for how to become numerate?&amp;quot;&quot;/&gt;&lt;property id=&quot;20307&quot; value=&quot;304&quot;/&gt;&lt;/object&gt;&lt;object type=&quot;3&quot; unique_id=&quot;10280&quot;&gt;&lt;property id=&quot;20148&quot; value=&quot;5&quot;/&gt;&lt;property id=&quot;20300&quot; value=&quot;Slide 9 - &amp;quot;tip #1: use units of analysis&amp;quot;&quot;/&gt;&lt;property id=&quot;20307&quot; value=&quot;305&quot;/&gt;&lt;/object&gt;&lt;object type=&quot;3&quot; unique_id=&quot;10281&quot;&gt;&lt;property id=&quot;20148&quot; value=&quot;5&quot;/&gt;&lt;property id=&quot;20300&quot; value=&quot;Slide 10&quot;/&gt;&lt;property id=&quot;20307&quot; value=&quot;307&quot;/&gt;&lt;/object&gt;&lt;object type=&quot;3&quot; unique_id=&quot;10282&quot;&gt;&lt;property id=&quot;20148&quot; value=&quot;5&quot;/&gt;&lt;property id=&quot;20300&quot; value=&quot;Slide 11 - &amp;quot;tip #1: use units of analysis&amp;quot;&quot;/&gt;&lt;property id=&quot;20307&quot; value=&quot;308&quot;/&gt;&lt;/object&gt;&lt;object type=&quot;3&quot; unique_id=&quot;10283&quot;&gt;&lt;property id=&quot;20148&quot; value=&quot;5&quot;/&gt;&lt;property id=&quot;20300&quot; value=&quot;Slide 12 - &amp;quot;tip #2: recognize denominator problems&amp;quot;&quot;/&gt;&lt;property id=&quot;20307&quot; value=&quot;309&quot;/&gt;&lt;/object&gt;&lt;object type=&quot;3&quot; unique_id=&quot;10284&quot;&gt;&lt;property id=&quot;20148&quot; value=&quot;5&quot;/&gt;&lt;property id=&quot;20300&quot; value=&quot;Slide 13 - &amp;quot;tip #2: identify denominator problems&amp;quot;&quot;/&gt;&lt;property id=&quot;20307&quot; value=&quot;310&quot;/&gt;&lt;/object&gt;&lt;object type=&quot;3&quot; unique_id=&quot;10306&quot;&gt;&lt;property id=&quot;20148&quot; value=&quot;5&quot;/&gt;&lt;property id=&quot;20300&quot; value=&quot;Slide 20 - &amp;quot;tip #5: causation vs. correlation&amp;quot;&quot;/&gt;&lt;property id=&quot;20307&quot; value=&quot;291&quot;/&gt;&lt;/object&gt;&lt;object type=&quot;3&quot; unique_id=&quot;10969&quot;&gt;&lt;property id=&quot;20148&quot; value=&quot;5&quot;/&gt;&lt;property id=&quot;20300&quot; value=&quot;Slide 14 - &amp;quot;tip #3: interpret metrics of change&amp;quot;&quot;/&gt;&lt;property id=&quot;20307&quot; value=&quot;311&quot;/&gt;&lt;/object&gt;&lt;object type=&quot;3&quot; unique_id=&quot;10970&quot;&gt;&lt;property id=&quot;20148&quot; value=&quot;5&quot;/&gt;&lt;property id=&quot;20300&quot; value=&quot;Slide 15 - &amp;quot;tip #3: interpret metrics of change&amp;quot;&quot;/&gt;&lt;property id=&quot;20307&quot; value=&quot;312&quot;/&gt;&lt;/object&gt;&lt;object type=&quot;3&quot; unique_id=&quot;10971&quot;&gt;&lt;property id=&quot;20148&quot; value=&quot;5&quot;/&gt;&lt;property id=&quot;20300&quot; value=&quot;Slide 16 - &amp;quot;tip #4: know that numbers are relative&amp;quot;&quot;/&gt;&lt;property id=&quot;20307&quot; value=&quot;313&quot;/&gt;&lt;/object&gt;&lt;object type=&quot;3&quot; unique_id=&quot;10972&quot;&gt;&lt;property id=&quot;20148&quot; value=&quot;5&quot;/&gt;&lt;property id=&quot;20300&quot; value=&quot;Slide 17 - &amp;quot;tip #4: know that numbers are relative&amp;quot;&quot;/&gt;&lt;property id=&quot;20307&quot; value=&quot;314&quot;/&gt;&lt;/object&gt;&lt;object type=&quot;3&quot; unique_id=&quot;10973&quot;&gt;&lt;property id=&quot;20148&quot; value=&quot;5&quot;/&gt;&lt;property id=&quot;20300&quot; value=&quot;Slide 18 - &amp;quot;tip #4: know that numbers are relative&amp;quot;&quot;/&gt;&lt;property id=&quot;20307&quot; value=&quot;315&quot;/&gt;&lt;/object&gt;&lt;object type=&quot;3&quot; unique_id=&quot;10975&quot;&gt;&lt;property id=&quot;20148&quot; value=&quot;5&quot;/&gt;&lt;property id=&quot;20300&quot; value=&quot;Slide 19 - &amp;quot;tip #5: correlation vs. causation &amp;quot;&quot;/&gt;&lt;property id=&quot;20307&quot; value=&quot;317&quot;/&gt;&lt;/object&gt;&lt;/object&gt;&lt;object type=&quot;8&quot; unique_id=&quot;1001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SCS Lecture theme">
      <a:dk1>
        <a:srgbClr val="480048"/>
      </a:dk1>
      <a:lt1>
        <a:srgbClr val="FFF282"/>
      </a:lt1>
      <a:dk2>
        <a:srgbClr val="270A29"/>
      </a:dk2>
      <a:lt2>
        <a:srgbClr val="FFFFFF"/>
      </a:lt2>
      <a:accent1>
        <a:srgbClr val="2E8348"/>
      </a:accent1>
      <a:accent2>
        <a:srgbClr val="472F91"/>
      </a:accent2>
      <a:accent3>
        <a:srgbClr val="FFFFFF"/>
      </a:accent3>
      <a:accent4>
        <a:srgbClr val="116A94"/>
      </a:accent4>
      <a:accent5>
        <a:srgbClr val="DAEDEF"/>
      </a:accent5>
      <a:accent6>
        <a:srgbClr val="D68A21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7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7794</TotalTime>
  <Words>5989</Words>
  <Application>Microsoft Office PowerPoint</Application>
  <PresentationFormat>On-screen Show (4:3)</PresentationFormat>
  <Paragraphs>727</Paragraphs>
  <Slides>103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ＭＳ Ｐゴシック</vt:lpstr>
      <vt:lpstr>Arial</vt:lpstr>
      <vt:lpstr>Cambria Math</vt:lpstr>
      <vt:lpstr>Times</vt:lpstr>
      <vt:lpstr>Times New Roman</vt:lpstr>
      <vt:lpstr>Wingdings</vt:lpstr>
      <vt:lpstr>Blank Presentation</vt:lpstr>
      <vt:lpstr>PREDICT 422: Practical Machine Learning</vt:lpstr>
      <vt:lpstr>Assignment</vt:lpstr>
      <vt:lpstr>References</vt:lpstr>
      <vt:lpstr>Lesson Goals:</vt:lpstr>
      <vt:lpstr>Classification</vt:lpstr>
      <vt:lpstr>Classification Setting</vt:lpstr>
      <vt:lpstr>Classification Setting (cont.)</vt:lpstr>
      <vt:lpstr>Classification Error Rate</vt:lpstr>
      <vt:lpstr>Bayes Classification Rule</vt:lpstr>
      <vt:lpstr>Bayes Classification Rule (cont.)</vt:lpstr>
      <vt:lpstr>Bayes Classification Rule (cont.)</vt:lpstr>
      <vt:lpstr>Linear Methods for Classification</vt:lpstr>
      <vt:lpstr>Linear Methods for Classification (cont.)</vt:lpstr>
      <vt:lpstr>Can we use Linear Regression?</vt:lpstr>
      <vt:lpstr>Can we use Linear Regression?</vt:lpstr>
      <vt:lpstr>Can we use Linear Regression?</vt:lpstr>
      <vt:lpstr>Can we use Linear Regression?</vt:lpstr>
      <vt:lpstr>Linear vs. Logistic Regression</vt:lpstr>
      <vt:lpstr>Linear vs. Logistic Regression (cont.)</vt:lpstr>
      <vt:lpstr>Logistic Regression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 (cont.)</vt:lpstr>
      <vt:lpstr>Logistic Regression:  Credit Card Default Example</vt:lpstr>
      <vt:lpstr>Logistic Regression:  Credit Card Default Example (cont.)</vt:lpstr>
      <vt:lpstr>Logistic Regression:  Credit Card Default Example (cont.)</vt:lpstr>
      <vt:lpstr>Logistic Regression:  Credit Card Default Example (cont.)</vt:lpstr>
      <vt:lpstr>Logistic Regression:  Credit Card Default Example (cont.)</vt:lpstr>
      <vt:lpstr>Logistic Regression:  Credit Card Default Example (cont.)</vt:lpstr>
      <vt:lpstr>Multiple Logistic Regression</vt:lpstr>
      <vt:lpstr>L1 Regularized Logistic Regression</vt:lpstr>
      <vt:lpstr>Multi-Class Logistic Regression</vt:lpstr>
      <vt:lpstr>Multi-Class Logistic Regression (cont.)</vt:lpstr>
      <vt:lpstr>Multi-Class Logistic Regression (cont.)</vt:lpstr>
      <vt:lpstr>Multi-Class Logistic Regression (cont.)</vt:lpstr>
      <vt:lpstr>Multi-Class Logistic Regression (cont.)</vt:lpstr>
      <vt:lpstr>Multi-Class Logistic Regression (cont.)</vt:lpstr>
      <vt:lpstr>Multi-Class Logistic Regression (cont.)</vt:lpstr>
      <vt:lpstr>Multi-Class Logistic Regression (cont.)</vt:lpstr>
      <vt:lpstr>Multi-Class Logistic Regression (cont.)</vt:lpstr>
      <vt:lpstr>Discriminant Analysis</vt:lpstr>
      <vt:lpstr>Discriminant Analysis (cont.)</vt:lpstr>
      <vt:lpstr>Discriminant Analysis (cont.)</vt:lpstr>
      <vt:lpstr>Discriminant Analysis (cont.)</vt:lpstr>
      <vt:lpstr>Discriminant Analysis (cont.)</vt:lpstr>
      <vt:lpstr>Class Density Estimation</vt:lpstr>
      <vt:lpstr>Class Density Estimation (cont.)</vt:lpstr>
      <vt:lpstr>Linear Discriminant Analysis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Linear Discriminant Analysis (cont.)</vt:lpstr>
      <vt:lpstr>LDA: Example</vt:lpstr>
      <vt:lpstr>LDA: Example (cont.)</vt:lpstr>
      <vt:lpstr>LDA: Example (cont.)</vt:lpstr>
      <vt:lpstr>Performance of a Classifier</vt:lpstr>
      <vt:lpstr>Performance of a Classifier (cont.)</vt:lpstr>
      <vt:lpstr>Performance of a Classifier (cont.)</vt:lpstr>
      <vt:lpstr>Quadratic Discriminant Analysis</vt:lpstr>
      <vt:lpstr>Quadratic Discriminant Analysis (cont.)</vt:lpstr>
      <vt:lpstr>Quadratic Discriminant Analysis (cont.)</vt:lpstr>
      <vt:lpstr>Quadratic Discriminant Analysis (cont.)</vt:lpstr>
      <vt:lpstr>LDA versus QDA</vt:lpstr>
      <vt:lpstr>Naive Bayes</vt:lpstr>
      <vt:lpstr>LDA and Logistic Regression</vt:lpstr>
      <vt:lpstr>LDA and Logistic Regression (cont.)</vt:lpstr>
      <vt:lpstr>LDA and Logistic Regression (cont.)</vt:lpstr>
      <vt:lpstr>Review: K-Nearest Neighbors</vt:lpstr>
      <vt:lpstr>Review: K-Nearest Neighbors (cont.)</vt:lpstr>
      <vt:lpstr>Review: K-Nearest Neighbors (cont.)</vt:lpstr>
      <vt:lpstr>Review: K-Nearest Neighbors (cont.)</vt:lpstr>
      <vt:lpstr>Review: K-Nearest Neighbors (cont.)</vt:lpstr>
      <vt:lpstr>Comparison of Classification Methods</vt:lpstr>
      <vt:lpstr>Comparison of Classification Methods</vt:lpstr>
      <vt:lpstr>Summary</vt:lpstr>
    </vt:vector>
  </TitlesOfParts>
  <Company>NU-SCS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D. Bastian</dc:creator>
  <cp:lastModifiedBy>Nathan Bastian</cp:lastModifiedBy>
  <cp:revision>559</cp:revision>
  <dcterms:created xsi:type="dcterms:W3CDTF">2005-06-15T21:38:04Z</dcterms:created>
  <dcterms:modified xsi:type="dcterms:W3CDTF">2014-08-14T18:51:26Z</dcterms:modified>
</cp:coreProperties>
</file>